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07" r:id="rId5"/>
  </p:sldMasterIdLst>
  <p:notesMasterIdLst>
    <p:notesMasterId r:id="rId14"/>
  </p:notesMasterIdLst>
  <p:sldIdLst>
    <p:sldId id="280" r:id="rId6"/>
    <p:sldId id="1615" r:id="rId7"/>
    <p:sldId id="1609" r:id="rId8"/>
    <p:sldId id="1616" r:id="rId9"/>
    <p:sldId id="1613" r:id="rId10"/>
    <p:sldId id="1614" r:id="rId11"/>
    <p:sldId id="1617" r:id="rId12"/>
    <p:sldId id="1618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s, Kathleen (MEDJCT)" initials="CK(" lastIdx="1" clrIdx="0">
    <p:extLst>
      <p:ext uri="{19B8F6BF-5375-455C-9EA6-DF929625EA0E}">
        <p15:presenceInfo xmlns:p15="http://schemas.microsoft.com/office/powerpoint/2012/main" userId="S-1-5-21-2119399936-1421687300-944796516-67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43"/>
    <a:srgbClr val="E76E3A"/>
    <a:srgbClr val="01828A"/>
    <a:srgbClr val="081B46"/>
    <a:srgbClr val="10818A"/>
    <a:srgbClr val="1B8271"/>
    <a:srgbClr val="E85330"/>
    <a:srgbClr val="22A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A498-84A4-46A4-BB5B-8DE4B3F8E150}" type="datetimeFigureOut">
              <a:rPr lang="en-CA" smtClean="0"/>
              <a:t>04/29/2020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73F6-7EBE-4290-959B-D13AA84A0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56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nk 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57D4E9-1F1C-4D6D-81C4-5C9479C9438C}"/>
              </a:ext>
            </a:extLst>
          </p:cNvPr>
          <p:cNvSpPr txBox="1"/>
          <p:nvPr userDrawn="1"/>
        </p:nvSpPr>
        <p:spPr>
          <a:xfrm rot="20092540">
            <a:off x="1888065" y="2497976"/>
            <a:ext cx="53678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</a:rPr>
              <a:t>DRAFT</a:t>
            </a:r>
            <a:endParaRPr lang="en-CA" sz="11500" dirty="0">
              <a:solidFill>
                <a:schemeClr val="bg1">
                  <a:lumMod val="85000"/>
                </a:schemeClr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2FE0D-F130-3E45-AE7B-FF55DFDCC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3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3EE4135-566B-3E49-9F74-9274CC9C7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D5BEBE-9985-EE4A-847A-D3158754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2F6EFA-A478-CB4C-9D06-34767524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479211"/>
            <a:ext cx="5109125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29CB3EE-894C-3F4A-A648-530BCB4CA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94" y="1710423"/>
            <a:ext cx="5972225" cy="45365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406DE8-1FDB-0E43-9483-0608527633C3}"/>
              </a:ext>
            </a:extLst>
          </p:cNvPr>
          <p:cNvSpPr txBox="1">
            <a:spLocks/>
          </p:cNvSpPr>
          <p:nvPr userDrawn="1"/>
        </p:nvSpPr>
        <p:spPr>
          <a:xfrm>
            <a:off x="347295" y="2653911"/>
            <a:ext cx="5321986" cy="22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Ministry of Economic Development, Job Creation and Trade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0808F7-D114-144B-ADA0-9304B93A9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3095" y="2290938"/>
            <a:ext cx="2201567" cy="880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3D2038-3CF3-416A-B1AC-7CC58D197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57525" y="6021011"/>
            <a:ext cx="1557875" cy="87630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463E5D4-4F4F-43B0-A5CB-DE5B13DEA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63" y="4976021"/>
            <a:ext cx="5003800" cy="409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40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1036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96" y="2029617"/>
            <a:ext cx="8456734" cy="390547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75000"/>
              <a:defRPr sz="1800"/>
            </a:lvl1pPr>
            <a:lvl2pPr>
              <a:buClr>
                <a:schemeClr val="accent2"/>
              </a:buClr>
              <a:buSzPct val="75000"/>
              <a:defRPr sz="1800"/>
            </a:lvl2pPr>
            <a:lvl3pPr>
              <a:buClr>
                <a:schemeClr val="accent2"/>
              </a:buClr>
              <a:buSzPct val="75000"/>
              <a:defRPr sz="1800"/>
            </a:lvl3pPr>
            <a:lvl4pPr>
              <a:buClr>
                <a:schemeClr val="accent2"/>
              </a:buClr>
              <a:buSzPct val="75000"/>
              <a:defRPr sz="1800"/>
            </a:lvl4pPr>
            <a:lvl5pPr>
              <a:buClr>
                <a:schemeClr val="accent2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482165"/>
            <a:ext cx="8456735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09F7-B562-3E46-BBCE-1E8DF7325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9982" y="6143401"/>
            <a:ext cx="1638370" cy="65534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RDP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626CA-0B15-4F05-8C7A-ACE6A34E229A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61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1036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96" y="2029617"/>
            <a:ext cx="8456734" cy="390547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75000"/>
              <a:defRPr sz="1800"/>
            </a:lvl1pPr>
            <a:lvl2pPr>
              <a:buClr>
                <a:schemeClr val="accent2"/>
              </a:buClr>
              <a:buSzPct val="75000"/>
              <a:defRPr sz="1800"/>
            </a:lvl2pPr>
            <a:lvl3pPr>
              <a:buClr>
                <a:schemeClr val="accent2"/>
              </a:buClr>
              <a:buSzPct val="75000"/>
              <a:defRPr sz="1800"/>
            </a:lvl3pPr>
            <a:lvl4pPr>
              <a:buClr>
                <a:schemeClr val="accent2"/>
              </a:buClr>
              <a:buSzPct val="75000"/>
              <a:defRPr sz="1800"/>
            </a:lvl4pPr>
            <a:lvl5pPr>
              <a:buClr>
                <a:schemeClr val="accent2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482165"/>
            <a:ext cx="8456735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09F7-B562-3E46-BBCE-1E8DF7325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9982" y="6143401"/>
            <a:ext cx="1638370" cy="65534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626CA-0B15-4F05-8C7A-ACE6A34E229A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7442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10362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96" y="2029617"/>
            <a:ext cx="8456734" cy="390547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75000"/>
              <a:defRPr sz="1800"/>
            </a:lvl1pPr>
            <a:lvl2pPr>
              <a:buClr>
                <a:schemeClr val="accent2"/>
              </a:buClr>
              <a:buSzPct val="75000"/>
              <a:defRPr sz="1800"/>
            </a:lvl2pPr>
            <a:lvl3pPr>
              <a:buClr>
                <a:schemeClr val="accent2"/>
              </a:buClr>
              <a:buSzPct val="75000"/>
              <a:defRPr sz="1800"/>
            </a:lvl3pPr>
            <a:lvl4pPr>
              <a:buClr>
                <a:schemeClr val="accent2"/>
              </a:buClr>
              <a:buSzPct val="75000"/>
              <a:defRPr sz="1800"/>
            </a:lvl4pPr>
            <a:lvl5pPr>
              <a:buClr>
                <a:schemeClr val="accent2"/>
              </a:buClr>
              <a:buSzPct val="75000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482165"/>
            <a:ext cx="8456735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09F7-B562-3E46-BBCE-1E8DF7325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9982" y="6143401"/>
            <a:ext cx="1638370" cy="65534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RDP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626CA-0B15-4F05-8C7A-ACE6A34E229A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750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436937"/>
            <a:ext cx="5004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25895F-4E1B-934A-9F09-EB4AE994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95" y="5040591"/>
            <a:ext cx="5004000" cy="1440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98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436937"/>
            <a:ext cx="5004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25895F-4E1B-934A-9F09-EB4AE994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95" y="5040591"/>
            <a:ext cx="5004000" cy="1440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6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436937"/>
            <a:ext cx="5004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25895F-4E1B-934A-9F09-EB4AE994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95" y="5040591"/>
            <a:ext cx="5004000" cy="1440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55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436937"/>
            <a:ext cx="5004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25895F-4E1B-934A-9F09-EB4AE994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95" y="5040591"/>
            <a:ext cx="5004000" cy="1440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66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2436937"/>
            <a:ext cx="5004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25895F-4E1B-934A-9F09-EB4AE994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95" y="5040591"/>
            <a:ext cx="5004000" cy="1440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238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6" y="365127"/>
            <a:ext cx="8456734" cy="986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7" y="1482165"/>
            <a:ext cx="3868340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97" y="2037377"/>
            <a:ext cx="3868340" cy="4034238"/>
          </a:xfrm>
        </p:spPr>
        <p:txBody>
          <a:bodyPr>
            <a:normAutofit/>
          </a:bodyPr>
          <a:lstStyle>
            <a:lvl1pPr defTabSz="540000">
              <a:buClr>
                <a:srgbClr val="00B0F0"/>
              </a:buClr>
              <a:buSzPct val="75000"/>
              <a:defRPr sz="1800"/>
            </a:lvl1pPr>
            <a:lvl2pPr defTabSz="540000">
              <a:buClr>
                <a:srgbClr val="00B0F0"/>
              </a:buClr>
              <a:buSzPct val="75000"/>
              <a:defRPr sz="1800"/>
            </a:lvl2pPr>
            <a:lvl3pPr defTabSz="540000">
              <a:buClr>
                <a:srgbClr val="00B0F0"/>
              </a:buClr>
              <a:buSzPct val="75000"/>
              <a:defRPr sz="1800"/>
            </a:lvl3pPr>
            <a:lvl4pPr defTabSz="540000">
              <a:buClr>
                <a:srgbClr val="00B0F0"/>
              </a:buClr>
              <a:buSzPct val="75000"/>
              <a:defRPr sz="1800"/>
            </a:lvl4pPr>
            <a:lvl5pPr defTabSz="540000"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639" y="1482165"/>
            <a:ext cx="3887391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639" y="2037376"/>
            <a:ext cx="3887391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800"/>
            </a:lvl1pPr>
            <a:lvl2pPr>
              <a:buClr>
                <a:srgbClr val="00B0F0"/>
              </a:buClr>
              <a:buSzPct val="75000"/>
              <a:defRPr sz="1800"/>
            </a:lvl2pPr>
            <a:lvl3pPr>
              <a:buClr>
                <a:srgbClr val="00B0F0"/>
              </a:buClr>
              <a:buSzPct val="75000"/>
              <a:defRPr sz="1800"/>
            </a:lvl3pPr>
            <a:lvl4pPr>
              <a:buClr>
                <a:srgbClr val="00B0F0"/>
              </a:buClr>
              <a:buSzPct val="75000"/>
              <a:defRPr sz="1800"/>
            </a:lvl4pPr>
            <a:lvl5pPr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839BD-D2F0-124C-8264-6B5B57E36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4CB707-1C98-4CE3-8EBA-2FF9AC59A65C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38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57D4E9-1F1C-4D6D-81C4-5C9479C9438C}"/>
              </a:ext>
            </a:extLst>
          </p:cNvPr>
          <p:cNvSpPr txBox="1"/>
          <p:nvPr userDrawn="1"/>
        </p:nvSpPr>
        <p:spPr>
          <a:xfrm rot="20092540">
            <a:off x="1888065" y="2497976"/>
            <a:ext cx="53678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</a:rPr>
              <a:t>DRAFT</a:t>
            </a:r>
            <a:endParaRPr lang="en-CA" sz="11500" dirty="0">
              <a:solidFill>
                <a:schemeClr val="bg1">
                  <a:lumMod val="8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FBA91-FBB9-46E5-8EAF-3C3009682953}"/>
              </a:ext>
            </a:extLst>
          </p:cNvPr>
          <p:cNvSpPr txBox="1"/>
          <p:nvPr userDrawn="1"/>
        </p:nvSpPr>
        <p:spPr>
          <a:xfrm>
            <a:off x="1143000" y="4833361"/>
            <a:ext cx="501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20B575-D808-42EA-871E-D42D99AA1152}" type="datetime4">
              <a:rPr lang="en-US" sz="1400" smtClean="0">
                <a:latin typeface="Lato" panose="020F0502020204030203" pitchFamily="34" charset="0"/>
              </a:rPr>
              <a:t>April 29, 2020</a:t>
            </a:fld>
            <a:endParaRPr lang="en-CA" sz="1400" dirty="0">
              <a:latin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85F048-5BCF-4674-8C71-60B5C5C6AA16}"/>
              </a:ext>
            </a:extLst>
          </p:cNvPr>
          <p:cNvCxnSpPr>
            <a:cxnSpLocks/>
          </p:cNvCxnSpPr>
          <p:nvPr userDrawn="1"/>
        </p:nvCxnSpPr>
        <p:spPr>
          <a:xfrm>
            <a:off x="1247685" y="3310466"/>
            <a:ext cx="2153541" cy="0"/>
          </a:xfrm>
          <a:prstGeom prst="line">
            <a:avLst/>
          </a:prstGeom>
          <a:ln w="76200">
            <a:solidFill>
              <a:srgbClr val="081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61EEA0B1-5036-4553-A1A9-2216AE00F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8983" y="1622446"/>
            <a:ext cx="7886700" cy="1325563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 dirty="0"/>
              <a:t>TITLE STYLE</a:t>
            </a:r>
            <a:endParaRPr lang="en-C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4C559C-4B2A-452A-9BF7-40D5EB848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513" y="3640138"/>
            <a:ext cx="7464425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Optional subtitle goes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5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6" y="365127"/>
            <a:ext cx="8456734" cy="986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7" y="1482165"/>
            <a:ext cx="3868340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97" y="2037377"/>
            <a:ext cx="3868340" cy="4034238"/>
          </a:xfrm>
        </p:spPr>
        <p:txBody>
          <a:bodyPr>
            <a:normAutofit/>
          </a:bodyPr>
          <a:lstStyle>
            <a:lvl1pPr defTabSz="540000">
              <a:buClr>
                <a:srgbClr val="00B0F0"/>
              </a:buClr>
              <a:buSzPct val="75000"/>
              <a:defRPr sz="1800"/>
            </a:lvl1pPr>
            <a:lvl2pPr defTabSz="540000">
              <a:buClr>
                <a:srgbClr val="00B0F0"/>
              </a:buClr>
              <a:buSzPct val="75000"/>
              <a:defRPr sz="1800"/>
            </a:lvl2pPr>
            <a:lvl3pPr defTabSz="540000">
              <a:buClr>
                <a:srgbClr val="00B0F0"/>
              </a:buClr>
              <a:buSzPct val="75000"/>
              <a:defRPr sz="1800"/>
            </a:lvl3pPr>
            <a:lvl4pPr defTabSz="540000">
              <a:buClr>
                <a:srgbClr val="00B0F0"/>
              </a:buClr>
              <a:buSzPct val="75000"/>
              <a:defRPr sz="1800"/>
            </a:lvl4pPr>
            <a:lvl5pPr defTabSz="540000"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639" y="1482165"/>
            <a:ext cx="3887391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639" y="2037376"/>
            <a:ext cx="3887391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800"/>
            </a:lvl1pPr>
            <a:lvl2pPr>
              <a:buClr>
                <a:srgbClr val="00B0F0"/>
              </a:buClr>
              <a:buSzPct val="75000"/>
              <a:defRPr sz="1800"/>
            </a:lvl2pPr>
            <a:lvl3pPr>
              <a:buClr>
                <a:srgbClr val="00B0F0"/>
              </a:buClr>
              <a:buSzPct val="75000"/>
              <a:defRPr sz="1800"/>
            </a:lvl3pPr>
            <a:lvl4pPr>
              <a:buClr>
                <a:srgbClr val="00B0F0"/>
              </a:buClr>
              <a:buSzPct val="75000"/>
              <a:defRPr sz="1800"/>
            </a:lvl4pPr>
            <a:lvl5pPr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839BD-D2F0-124C-8264-6B5B57E36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4CB707-1C98-4CE3-8EBA-2FF9AC59A65C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1463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6" y="365127"/>
            <a:ext cx="8456734" cy="986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7" y="1482165"/>
            <a:ext cx="3868340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97" y="2037377"/>
            <a:ext cx="3868340" cy="4034238"/>
          </a:xfrm>
        </p:spPr>
        <p:txBody>
          <a:bodyPr>
            <a:normAutofit/>
          </a:bodyPr>
          <a:lstStyle>
            <a:lvl1pPr defTabSz="540000">
              <a:buClr>
                <a:srgbClr val="00B0F0"/>
              </a:buClr>
              <a:buSzPct val="75000"/>
              <a:defRPr sz="1800"/>
            </a:lvl1pPr>
            <a:lvl2pPr defTabSz="540000">
              <a:buClr>
                <a:srgbClr val="00B0F0"/>
              </a:buClr>
              <a:buSzPct val="75000"/>
              <a:defRPr sz="1800"/>
            </a:lvl2pPr>
            <a:lvl3pPr defTabSz="540000">
              <a:buClr>
                <a:srgbClr val="00B0F0"/>
              </a:buClr>
              <a:buSzPct val="75000"/>
              <a:defRPr sz="1800"/>
            </a:lvl3pPr>
            <a:lvl4pPr defTabSz="540000">
              <a:buClr>
                <a:srgbClr val="00B0F0"/>
              </a:buClr>
              <a:buSzPct val="75000"/>
              <a:defRPr sz="1800"/>
            </a:lvl4pPr>
            <a:lvl5pPr defTabSz="540000"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639" y="1482165"/>
            <a:ext cx="3887391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639" y="2037376"/>
            <a:ext cx="3887391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800"/>
            </a:lvl1pPr>
            <a:lvl2pPr>
              <a:buClr>
                <a:srgbClr val="00B0F0"/>
              </a:buClr>
              <a:buSzPct val="75000"/>
              <a:defRPr sz="1800"/>
            </a:lvl2pPr>
            <a:lvl3pPr>
              <a:buClr>
                <a:srgbClr val="00B0F0"/>
              </a:buClr>
              <a:buSzPct val="75000"/>
              <a:defRPr sz="1800"/>
            </a:lvl3pPr>
            <a:lvl4pPr>
              <a:buClr>
                <a:srgbClr val="00B0F0"/>
              </a:buClr>
              <a:buSzPct val="75000"/>
              <a:defRPr sz="1800"/>
            </a:lvl4pPr>
            <a:lvl5pPr>
              <a:buClr>
                <a:srgbClr val="00B0F0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839BD-D2F0-124C-8264-6B5B57E36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4CB707-1C98-4CE3-8EBA-2FF9AC59A65C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75279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926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7295" y="1366837"/>
            <a:ext cx="63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503A7-D068-BE47-80E3-72224AD72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3B4E3-FFE3-4A2F-A569-B32FDE83566E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1249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T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926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7295" y="1366837"/>
            <a:ext cx="63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503A7-D068-BE47-80E3-72224AD72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3B4E3-FFE3-4A2F-A569-B32FDE83566E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0516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926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7295" y="1366837"/>
            <a:ext cx="63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503A7-D068-BE47-80E3-72224AD72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3B4E3-FFE3-4A2F-A569-B32FDE83566E}"/>
              </a:ext>
            </a:extLst>
          </p:cNvPr>
          <p:cNvSpPr/>
          <p:nvPr userDrawn="1"/>
        </p:nvSpPr>
        <p:spPr>
          <a:xfrm>
            <a:off x="0" y="464537"/>
            <a:ext cx="339970" cy="287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0433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75088-CCA2-B44D-BBB0-79C7113AA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75088-CCA2-B44D-BBB0-79C7113AA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75088-CCA2-B44D-BBB0-79C7113AA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68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F3BE7-D4E2-B241-9226-4340721D2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7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F3BE7-D4E2-B241-9226-4340721D2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7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F3BE7-D4E2-B241-9226-4340721D2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2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88E0E7-80E8-FC40-AE68-C4C99CA74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8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88E0E7-80E8-FC40-AE68-C4C99CA74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96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29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0400" y="6278400"/>
            <a:ext cx="2516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295" y="6276602"/>
            <a:ext cx="5148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88E0E7-80E8-FC40-AE68-C4C99CA74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695" y="614808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6ABFAE-BD19-4E37-B15C-6453D9D3430A}"/>
              </a:ext>
            </a:extLst>
          </p:cNvPr>
          <p:cNvCxnSpPr>
            <a:cxnSpLocks/>
          </p:cNvCxnSpPr>
          <p:nvPr userDrawn="1"/>
        </p:nvCxnSpPr>
        <p:spPr>
          <a:xfrm>
            <a:off x="1247685" y="3310466"/>
            <a:ext cx="2153541" cy="0"/>
          </a:xfrm>
          <a:prstGeom prst="line">
            <a:avLst/>
          </a:prstGeom>
          <a:ln w="76200">
            <a:solidFill>
              <a:srgbClr val="081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4FF0BBD-3D1B-45DA-9DD0-37B2CAD2A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8983" y="1622446"/>
            <a:ext cx="7886700" cy="1325563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 dirty="0"/>
              <a:t>TITLE STYLE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126E0-87D2-43A2-ADD8-E230A85B2F7E}"/>
              </a:ext>
            </a:extLst>
          </p:cNvPr>
          <p:cNvSpPr txBox="1"/>
          <p:nvPr userDrawn="1"/>
        </p:nvSpPr>
        <p:spPr>
          <a:xfrm>
            <a:off x="1143000" y="4833361"/>
            <a:ext cx="501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20B575-D808-42EA-871E-D42D99AA1152}" type="datetime4">
              <a:rPr lang="en-US" sz="1400" smtClean="0">
                <a:latin typeface="Lato" panose="020F0502020204030203" pitchFamily="34" charset="0"/>
              </a:rPr>
              <a:t>April 29, 2020</a:t>
            </a:fld>
            <a:endParaRPr lang="en-CA" sz="1400" dirty="0">
              <a:latin typeface="Lato" panose="020F050202020403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D1884-FD73-4678-88F6-63A09321B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513" y="3640138"/>
            <a:ext cx="7464425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Optional subtitle goes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7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1EDAD-01EF-4F4E-9B92-0559E4FEC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3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42CA90-E7E7-C346-BABB-74C3CD8EE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9D6F9-382A-314E-A09D-02372A98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RDP Overview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C1A3C-3CD9-0749-A12B-149E459AD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3416055"/>
            <a:ext cx="5109125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06D7DD-2E1D-AA4A-B0EA-55401041B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95" y="4580496"/>
            <a:ext cx="5004000" cy="365125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78B50F-C948-C14D-86D4-6410DFC66B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4943" y="6200180"/>
            <a:ext cx="1633928" cy="653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442DCD-AD28-4010-94BB-22CCCFB691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3999" y="6189105"/>
            <a:ext cx="1189146" cy="66889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1A52888-6B27-400A-8DE8-FF36E3924DEE}"/>
              </a:ext>
            </a:extLst>
          </p:cNvPr>
          <p:cNvSpPr txBox="1">
            <a:spLocks/>
          </p:cNvSpPr>
          <p:nvPr userDrawn="1"/>
        </p:nvSpPr>
        <p:spPr>
          <a:xfrm>
            <a:off x="499695" y="356028"/>
            <a:ext cx="7315200" cy="391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Ministry of Economic Development, Job Creation and Trade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8203A-505F-4C9E-9086-691DDFE71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63" y="4976021"/>
            <a:ext cx="5003800" cy="409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9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Tea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02F88AE-7375-7F45-A50C-A6D8BF36E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85"/>
            <a:ext cx="9139773" cy="685483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9E10765-B2B9-6849-97CD-6834B40B1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9D8743F-4962-C04A-A188-9FD5792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535CDD-63EE-E946-81F0-2A2A5E0C8A81}"/>
              </a:ext>
            </a:extLst>
          </p:cNvPr>
          <p:cNvSpPr txBox="1">
            <a:spLocks/>
          </p:cNvSpPr>
          <p:nvPr userDrawn="1"/>
        </p:nvSpPr>
        <p:spPr>
          <a:xfrm>
            <a:off x="347295" y="356028"/>
            <a:ext cx="7315200" cy="391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7977B-847E-5C4C-878F-6C67C2BF8D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5391" y="6194377"/>
            <a:ext cx="1633927" cy="65357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E3999F9-CEBF-43A0-B834-B971BB72ADF9}"/>
              </a:ext>
            </a:extLst>
          </p:cNvPr>
          <p:cNvSpPr txBox="1">
            <a:spLocks/>
          </p:cNvSpPr>
          <p:nvPr userDrawn="1"/>
        </p:nvSpPr>
        <p:spPr>
          <a:xfrm>
            <a:off x="499695" y="356028"/>
            <a:ext cx="7315200" cy="391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Ministry of Economic Development, Job Creation and Trade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7563A2-9268-4BC6-9CB9-0918582877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3999" y="6189105"/>
            <a:ext cx="1189146" cy="6688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229A8DE-48BF-42A2-93F1-AC18C14B3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3416055"/>
            <a:ext cx="5109125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0EFA722-74C0-42AD-AF88-046E1104E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95" y="4580496"/>
            <a:ext cx="5004000" cy="365125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E87FE95-CFE8-4525-B270-385D0E6A4D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63" y="4976021"/>
            <a:ext cx="5003800" cy="409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92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DCBB0-8569-9C4D-A3EE-ECDA4C8D5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E17E0B3-F2EE-2444-8FEA-6E757B652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10427CD-5255-6F44-BE21-49B0A957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24785F-EE96-4825-9177-77594979D11D}"/>
              </a:ext>
            </a:extLst>
          </p:cNvPr>
          <p:cNvSpPr txBox="1">
            <a:spLocks/>
          </p:cNvSpPr>
          <p:nvPr userDrawn="1"/>
        </p:nvSpPr>
        <p:spPr>
          <a:xfrm>
            <a:off x="499695" y="356028"/>
            <a:ext cx="7315200" cy="391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Ministry of Economic Development, Job Creation and Trade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DABDCE-D3C0-46F9-880F-7942573885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4943" y="6200180"/>
            <a:ext cx="1633928" cy="653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5C52FC-9303-4352-B88E-2A44BD106E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3999" y="6189105"/>
            <a:ext cx="1189146" cy="6688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CE22370-9AF6-4C49-91DA-927546CC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3416055"/>
            <a:ext cx="5109125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16C25CF-53C3-42CE-9C80-1AF1453A0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95" y="4580496"/>
            <a:ext cx="5004000" cy="365125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ABD07AF-5F24-4205-B82D-2CAEE918C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63" y="4976021"/>
            <a:ext cx="5003800" cy="409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30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Teal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2FE0D-F130-3E45-AE7B-FF55DFDCC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3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3EE4135-566B-3E49-9F74-9274CC9C7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D5BEBE-9985-EE4A-847A-D3158754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3BF7E-771A-424F-B2F5-781A94982229}"/>
              </a:ext>
            </a:extLst>
          </p:cNvPr>
          <p:cNvSpPr txBox="1">
            <a:spLocks/>
          </p:cNvSpPr>
          <p:nvPr userDrawn="1"/>
        </p:nvSpPr>
        <p:spPr>
          <a:xfrm>
            <a:off x="499695" y="356028"/>
            <a:ext cx="7315200" cy="391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Ministry of Economic Development, Job Creation and Trade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C311D5-A54A-48D9-A1E9-82245EF89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5391" y="6194377"/>
            <a:ext cx="1633927" cy="653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FC9A93-7095-4EE8-9A9A-D3611F9C46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3999" y="6189105"/>
            <a:ext cx="1189146" cy="6688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5C8735-7C8F-4E67-B154-8E28DEFA4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3416055"/>
            <a:ext cx="5109125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095A9D6-73DA-4E1B-8199-EAB5586FA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95" y="4580496"/>
            <a:ext cx="5004000" cy="365125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32AEE5B-9580-41EA-BF45-F8DDE612A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63" y="4976021"/>
            <a:ext cx="5003800" cy="409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97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DCBB0-8569-9C4D-A3EE-ECDA4C8D5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13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E17E0B3-F2EE-2444-8FEA-6E757B652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7295" y="6276602"/>
            <a:ext cx="5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10427CD-5255-6F44-BE21-49B0A957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645" y="6276602"/>
            <a:ext cx="2518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B3B4E-83BD-FF43-9B8A-C4B0629DEC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3094" y="2290938"/>
            <a:ext cx="2201570" cy="880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E62E9AE-1CF7-CC48-A1AD-D9110690C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479211"/>
            <a:ext cx="5109125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02FDC52-E761-8643-BEDE-601D7100F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94" y="1710423"/>
            <a:ext cx="5972225" cy="45365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D4BE7E6-1CD5-5D4F-A6E0-EA52DABDD941}"/>
              </a:ext>
            </a:extLst>
          </p:cNvPr>
          <p:cNvSpPr txBox="1">
            <a:spLocks/>
          </p:cNvSpPr>
          <p:nvPr userDrawn="1"/>
        </p:nvSpPr>
        <p:spPr>
          <a:xfrm>
            <a:off x="347295" y="2653911"/>
            <a:ext cx="5321986" cy="22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Ministry of Economic Development, Job Creation and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E2E90-FC44-485F-A1D2-CC9F85D5FC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57525" y="6021011"/>
            <a:ext cx="1557875" cy="87630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D825A0B-A283-451D-8FD7-236957518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63" y="4976021"/>
            <a:ext cx="5003800" cy="409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02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403CB29-10FF-4720-861B-241C1CC95F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53" y="6456299"/>
            <a:ext cx="1676948" cy="297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15E224-75E6-49A0-A5EC-8750E47B3583}"/>
              </a:ext>
            </a:extLst>
          </p:cNvPr>
          <p:cNvSpPr txBox="1"/>
          <p:nvPr userDrawn="1"/>
        </p:nvSpPr>
        <p:spPr>
          <a:xfrm>
            <a:off x="1143000" y="6458961"/>
            <a:ext cx="501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Ministry of Economic Development, Job Creation and Trade</a:t>
            </a:r>
            <a:endParaRPr lang="en-CA" sz="1400" dirty="0">
              <a:latin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B6C9A5-C17E-4458-90F3-D45A221C3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6235224"/>
            <a:ext cx="9144000" cy="97982"/>
          </a:xfrm>
          <a:prstGeom prst="rect">
            <a:avLst/>
          </a:prstGeom>
          <a:solidFill>
            <a:srgbClr val="1C2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DAB8B-AAD4-4895-8996-E8E7B875CAE8}"/>
              </a:ext>
            </a:extLst>
          </p:cNvPr>
          <p:cNvSpPr txBox="1"/>
          <p:nvPr userDrawn="1"/>
        </p:nvSpPr>
        <p:spPr>
          <a:xfrm>
            <a:off x="194849" y="6428183"/>
            <a:ext cx="3979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063FF4-C9A4-4872-B973-70BC5597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-85458"/>
            <a:ext cx="9144000" cy="96500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9C2CCC-ED34-4886-A6B6-A26F7589B19B}"/>
              </a:ext>
            </a:extLst>
          </p:cNvPr>
          <p:cNvSpPr/>
          <p:nvPr userDrawn="1"/>
        </p:nvSpPr>
        <p:spPr bwMode="ltGray">
          <a:xfrm>
            <a:off x="0" y="851800"/>
            <a:ext cx="9144000" cy="97982"/>
          </a:xfrm>
          <a:prstGeom prst="rect">
            <a:avLst/>
          </a:prstGeom>
          <a:solidFill>
            <a:srgbClr val="1C2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32462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2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6" y="1825625"/>
            <a:ext cx="84567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Paragraph without bullets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295" y="6276602"/>
            <a:ext cx="5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645" y="6276602"/>
            <a:ext cx="251816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3868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ario.ca/page/southwestern-ontario-development-fund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decommissioner.gc.ca/funding-financement/canexport/sme-pme/index.aspx?lang=eng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rc.canada.ca/en/support-technology-innovation/financial-support-technology-innovation-through-nrc-irap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u.gov.on.ca/eng/eopg/cojg/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en.p.smith@ontario.ca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1D84-3D14-884C-8ABA-D88FDBC6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94" y="3416055"/>
            <a:ext cx="7130466" cy="837091"/>
          </a:xfrm>
        </p:spPr>
        <p:txBody>
          <a:bodyPr>
            <a:normAutofit/>
          </a:bodyPr>
          <a:lstStyle/>
          <a:p>
            <a:r>
              <a:rPr lang="en-US" dirty="0"/>
              <a:t>Blue Water Wood Alliance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77ED0-001F-4E91-B996-E80DA951E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09" y="4416821"/>
            <a:ext cx="5004000" cy="387743"/>
          </a:xfrm>
        </p:spPr>
        <p:txBody>
          <a:bodyPr>
            <a:noAutofit/>
          </a:bodyPr>
          <a:lstStyle/>
          <a:p>
            <a:r>
              <a:rPr lang="en-US" sz="2800" dirty="0"/>
              <a:t>Government Program Review</a:t>
            </a:r>
            <a:endParaRPr lang="en-CA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51226-C6B1-4E40-BEB6-67264E369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495" y="4968240"/>
            <a:ext cx="5003800" cy="837091"/>
          </a:xfrm>
        </p:spPr>
        <p:txBody>
          <a:bodyPr/>
          <a:lstStyle/>
          <a:p>
            <a:r>
              <a:rPr lang="en-US" dirty="0"/>
              <a:t>April 29, 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552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8B0B-0A82-4034-8D6D-14C982B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Western Ontario Development Fund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90AB-55FF-40F1-BEF0-F11AE478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The program supports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CA" dirty="0">
              <a:solidFill>
                <a:srgbClr val="000000"/>
              </a:solidFill>
              <a:latin typeface="Lato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eligible businesses, particularly small and medium sized businesses, investing in new equipment to expand operations in rural regions, and 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municipalities and non-for-profit organizations investing in economic development projects.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CA" dirty="0">
              <a:solidFill>
                <a:srgbClr val="000000"/>
              </a:solidFill>
              <a:latin typeface="Lato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Eligible applicants may receive financial support and complimentary services to help navigate other government programs, tax credits and guidance on compliance and approvals.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DC81E-A6FF-4769-B515-171C70F1742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188720"/>
            <a:ext cx="8456735" cy="617297"/>
          </a:xfrm>
        </p:spPr>
        <p:txBody>
          <a:bodyPr/>
          <a:lstStyle/>
          <a:p>
            <a:r>
              <a:rPr lang="en-US" sz="2800" b="1" dirty="0"/>
              <a:t>Investment in Innovative Equipment and Expansion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F6182-BFB2-470C-8745-2E6C4A39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31DEC-2AEF-436D-B9D2-284CD45A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2011-6E97-4274-AF2F-DB343001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SWODF – Business Projects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C76F-F4B5-4334-A840-E4E8A9E8B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US" b="1" dirty="0">
                <a:solidFill>
                  <a:srgbClr val="000000"/>
                </a:solidFill>
                <a:latin typeface="Lato"/>
              </a:rPr>
              <a:t>Funds up to 15% of eligible costs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en-US" b="1" dirty="0">
              <a:solidFill>
                <a:srgbClr val="000000"/>
              </a:solidFill>
              <a:latin typeface="Lato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Loans – interest free; max $5M. Up to 30%  to max of $500,000 forgiven if company meets investment, job and payroll targets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Grants for small AND rural companies – up to $500,000 </a:t>
            </a:r>
          </a:p>
          <a:p>
            <a:pPr marL="742950" lvl="1" indent="-28575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CA" dirty="0">
                <a:solidFill>
                  <a:srgbClr val="000000"/>
                </a:solidFill>
                <a:latin typeface="Lato"/>
              </a:rPr>
              <a:t>Strategic investments like companies facing substantive jurisdictional competition and new investments to Ontario - up to $1.5M</a:t>
            </a: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CA" dirty="0">
              <a:solidFill>
                <a:srgbClr val="000000"/>
              </a:solidFill>
              <a:latin typeface="Lato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en-US" b="1" dirty="0">
                <a:solidFill>
                  <a:srgbClr val="000000"/>
                </a:solidFill>
                <a:latin typeface="Lato"/>
              </a:rPr>
              <a:t>Complementary Services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– </a:t>
            </a:r>
            <a:r>
              <a:rPr lang="en-CA" dirty="0">
                <a:solidFill>
                  <a:srgbClr val="000000"/>
                </a:solidFill>
                <a:latin typeface="Lato"/>
              </a:rPr>
              <a:t>advisory services to help navigate other government programs, such as guidance on compliance and approvals, assistance with skills and talent, and information regarding Ontario’s corporate tax credits. </a:t>
            </a:r>
          </a:p>
          <a:p>
            <a:endParaRPr lang="en-CA" dirty="0"/>
          </a:p>
          <a:p>
            <a:r>
              <a:rPr lang="en-CA" u="sng" dirty="0">
                <a:hlinkClick r:id="rId2"/>
              </a:rPr>
              <a:t>https://www.ontario.ca/page/southwestern-ontario-development-fund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198B-78AC-4DC9-AE95-AE944BDE66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521117"/>
            <a:ext cx="8456735" cy="323852"/>
          </a:xfrm>
        </p:spPr>
        <p:txBody>
          <a:bodyPr/>
          <a:lstStyle/>
          <a:p>
            <a:r>
              <a:rPr lang="en-CA" b="1" dirty="0">
                <a:latin typeface="Lato"/>
              </a:rPr>
              <a:t>How we can support you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73DAB-FF35-4918-9D3C-D9C272DE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149AB-2C81-4C62-9F26-175208DE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DEA1-50C9-41BD-8BA1-8FD2019B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CanExport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60E8-5DEC-430A-AF67-EC28901D9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Lato"/>
              </a:rPr>
              <a:t>Funds up to 75% up to $75,000 to support business development into new international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Lato"/>
              </a:rPr>
              <a:t>Must be into a market that you currently sell less than $100,000 or 10% of your total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Lato"/>
              </a:rPr>
              <a:t>The US is divided into 4 quarters offering flexibility into the States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3E757-ED39-4E45-9DBA-594FB752F0E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2800" b="1" dirty="0"/>
              <a:t>Investment in International Business Development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B1184-68C7-45BE-9CE7-7C0ACD60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8BC5D-85CD-485E-8A86-B58F508F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6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0629-3A06-40F8-A179-192E44A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5" y="365126"/>
            <a:ext cx="8456735" cy="1036291"/>
          </a:xfrm>
        </p:spPr>
        <p:txBody>
          <a:bodyPr/>
          <a:lstStyle/>
          <a:p>
            <a:r>
              <a:rPr lang="en-US" dirty="0"/>
              <a:t>CanExport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9C6C-5EE5-4321-8026-2150E984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96" y="2029617"/>
            <a:ext cx="8456734" cy="39054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Participation at Trade Events and 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Business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Market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Adaption and Translation of Marketing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Intellectual Property Protection, Certification and Adaption of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Expert Advice on Business, Legal or Tax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/>
            <a:r>
              <a:rPr lang="en-CA" u="sng" dirty="0">
                <a:hlinkClick r:id="rId2"/>
              </a:rPr>
              <a:t>https://www.tradecommissioner.gc.ca/funding-financement/canexport/sme-pme/index.aspx?lang=eng</a:t>
            </a:r>
            <a:endParaRPr lang="en-CA" dirty="0"/>
          </a:p>
          <a:p>
            <a:endParaRPr lang="en-CA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D0CE2-D8EA-4873-9801-B72CB0C7D87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209040"/>
            <a:ext cx="8456735" cy="596977"/>
          </a:xfrm>
        </p:spPr>
        <p:txBody>
          <a:bodyPr/>
          <a:lstStyle/>
          <a:p>
            <a:r>
              <a:rPr lang="en-US" sz="2800" b="1" dirty="0"/>
              <a:t>Eligible Expenses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9C73C-CE22-4099-8F44-96F2EEDB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A8A15-E857-4A2F-A81C-AE3C91DF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3965-884A-4B94-8098-FA4036A8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 IRAP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FCBA-E5C3-40E7-93F6-60E78F7C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  <a:p>
            <a:pPr lvl="1"/>
            <a:r>
              <a:rPr lang="en-CA" sz="2600" dirty="0">
                <a:latin typeface="Lato"/>
              </a:rPr>
              <a:t>Funds research and development projects to address challenges and advance innovation in your company</a:t>
            </a:r>
          </a:p>
          <a:p>
            <a:pPr lvl="1"/>
            <a:r>
              <a:rPr lang="en-CA" sz="2600" dirty="0">
                <a:latin typeface="Lato"/>
              </a:rPr>
              <a:t>A typical project would include product development, but it can also include supply chain mapping and other strategic R&amp;D</a:t>
            </a:r>
          </a:p>
          <a:p>
            <a:pPr lvl="1"/>
            <a:r>
              <a:rPr lang="en-CA" sz="2600" dirty="0">
                <a:latin typeface="Lato"/>
              </a:rPr>
              <a:t>Funds up to 80% of internal labour and up to 50% of contractor costs up to $50,000 on your first project (typically)</a:t>
            </a:r>
          </a:p>
          <a:p>
            <a:pPr lvl="1"/>
            <a:r>
              <a:rPr lang="en-CA" sz="2600" dirty="0">
                <a:latin typeface="Lato"/>
              </a:rPr>
              <a:t>NRC reps come from industry and also offer technical advisory services </a:t>
            </a:r>
          </a:p>
          <a:p>
            <a:endParaRPr lang="en-CA" dirty="0"/>
          </a:p>
          <a:p>
            <a:pPr indent="-228600"/>
            <a:r>
              <a:rPr lang="en-CA" u="sng" dirty="0">
                <a:hlinkClick r:id="rId2"/>
              </a:rPr>
              <a:t>https://nrc.canada.ca/en/support-technology-innovation/financial-support-technology-innovation-through-nrc-irap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0CB22-87CF-4ABB-9A88-0081245F6E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2800" b="1" dirty="0"/>
              <a:t>Funding for Research and Development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1CD5C-88BB-48DE-B77B-5429FB3A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482AD-1E58-4C71-BDC3-4CCCDA4D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4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709F-CCCC-4032-81B1-FE59586A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Ontario Jobs Grant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B7DB-C424-4D5B-9FCB-89A41EFA2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000" dirty="0">
                <a:latin typeface="Lato"/>
              </a:rPr>
              <a:t>Provides financial support to employers who wish to purchase training for their employees. It is available to small, medium and large businesses with a plan to deliver short-term training to existing and new employees</a:t>
            </a:r>
          </a:p>
          <a:p>
            <a:endParaRPr lang="en-CA" sz="1000" dirty="0">
              <a:latin typeface="Lato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CA" sz="2000" dirty="0">
                <a:latin typeface="Lato"/>
              </a:rPr>
              <a:t>Employers can get up to $10,000 in government support per person for training costs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CA" sz="2000" dirty="0">
                <a:latin typeface="Lato"/>
              </a:rPr>
              <a:t>The training has to be delivered by an eligible, third-party trainer (vendors not permitted)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CA" sz="2000" dirty="0">
                <a:latin typeface="Lato"/>
              </a:rPr>
              <a:t>Employers with less than 100 employees need to contribute only 1/6 of training costs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CA" sz="2000" dirty="0">
                <a:latin typeface="Lato"/>
              </a:rPr>
              <a:t>Employers with 100 or more employees need to contribute 1/2 of the training costs </a:t>
            </a:r>
          </a:p>
          <a:p>
            <a:endParaRPr lang="en-CA" dirty="0"/>
          </a:p>
          <a:p>
            <a:pPr indent="-228600"/>
            <a:r>
              <a:rPr lang="en-CA" u="sng" dirty="0">
                <a:hlinkClick r:id="rId2"/>
              </a:rPr>
              <a:t>http://www.tcu.gov.on.ca/eng/eopg/cojg/</a:t>
            </a:r>
            <a:endParaRPr lang="en-CA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CA" sz="2000" dirty="0">
              <a:latin typeface="La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A5C70-AC96-4250-B40D-E463CC69AE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7295" y="1188720"/>
            <a:ext cx="8456735" cy="617297"/>
          </a:xfrm>
        </p:spPr>
        <p:txBody>
          <a:bodyPr/>
          <a:lstStyle/>
          <a:p>
            <a:r>
              <a:rPr lang="en-US" sz="2800" b="1" dirty="0"/>
              <a:t>Training Funding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096D-2FB8-4654-B22B-6C04480C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36FAF-D38A-41D6-8BB8-8E852A89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3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61A2-3F9A-4E1E-8DBF-76485919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6501-9CC5-4B4C-B073-DC005A8A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dirty="0"/>
              <a:t>Steve Smith, MBA</a:t>
            </a:r>
          </a:p>
          <a:p>
            <a:r>
              <a:rPr lang="en-CA" dirty="0"/>
              <a:t>Senior Business Advisor</a:t>
            </a:r>
          </a:p>
          <a:p>
            <a:endParaRPr lang="en-CA" dirty="0"/>
          </a:p>
          <a:p>
            <a:r>
              <a:rPr lang="en-CA" dirty="0"/>
              <a:t>E:mail: </a:t>
            </a:r>
            <a:r>
              <a:rPr lang="en-CA" u="sng" dirty="0">
                <a:hlinkClick r:id="rId2"/>
              </a:rPr>
              <a:t>Stephen.p.smith@ontario.ca</a:t>
            </a:r>
            <a:endParaRPr lang="en-CA" dirty="0"/>
          </a:p>
          <a:p>
            <a:r>
              <a:rPr lang="en-CA" dirty="0"/>
              <a:t>Cell: (519) 670-7808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Business Services Branch</a:t>
            </a:r>
          </a:p>
          <a:p>
            <a:r>
              <a:rPr lang="en-CA" dirty="0"/>
              <a:t>Business Partnerships and Programs Division</a:t>
            </a:r>
          </a:p>
          <a:p>
            <a:r>
              <a:rPr lang="en-CA" dirty="0"/>
              <a:t>Ministry of Economic Development, Job Creation and Trade</a:t>
            </a:r>
          </a:p>
          <a:p>
            <a:r>
              <a:rPr lang="en-CA" dirty="0"/>
              <a:t> 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F98BC-97F8-458D-B216-C9EDE19E55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2800" b="1" dirty="0"/>
              <a:t>Contact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FF85F-BC0F-4A9D-9C57-AE281A4A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48299-27FE-42BC-A109-B946B85C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RDP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614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B TRUE COLOURS">
      <a:dk1>
        <a:srgbClr val="000000"/>
      </a:dk1>
      <a:lt1>
        <a:sysClr val="window" lastClr="FFFFFF"/>
      </a:lt1>
      <a:dk2>
        <a:srgbClr val="A5A5A5"/>
      </a:dk2>
      <a:lt2>
        <a:srgbClr val="FFFFFF"/>
      </a:lt2>
      <a:accent1>
        <a:srgbClr val="01828A"/>
      </a:accent1>
      <a:accent2>
        <a:srgbClr val="E76E3A"/>
      </a:accent2>
      <a:accent3>
        <a:srgbClr val="1C2A43"/>
      </a:accent3>
      <a:accent4>
        <a:srgbClr val="CEEFE9"/>
      </a:accent4>
      <a:accent5>
        <a:srgbClr val="F4DAC0"/>
      </a:accent5>
      <a:accent6>
        <a:srgbClr val="D4E0FC"/>
      </a:accent6>
      <a:hlink>
        <a:srgbClr val="E64922"/>
      </a:hlink>
      <a:folHlink>
        <a:srgbClr val="081B46"/>
      </a:folHlink>
    </a:clrScheme>
    <a:fontScheme name="Ontario OFB Domesti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B PowerPoint Template V5  -  Read-Only" id="{BEA7CCBD-360E-40FF-B3BB-55F808C20702}" vid="{D7A1DEBB-7C50-4E4B-8C1D-7EEACC5DA099}"/>
    </a:ext>
  </a:extLst>
</a:theme>
</file>

<file path=ppt/theme/theme2.xml><?xml version="1.0" encoding="utf-8"?>
<a:theme xmlns:a="http://schemas.openxmlformats.org/drawingml/2006/main" name="Office Theme">
  <a:themeElements>
    <a:clrScheme name="New Domestic Blues and Yellow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B2E3"/>
      </a:accent1>
      <a:accent2>
        <a:srgbClr val="047BC1"/>
      </a:accent2>
      <a:accent3>
        <a:srgbClr val="48A7A2"/>
      </a:accent3>
      <a:accent4>
        <a:srgbClr val="FCAF17"/>
      </a:accent4>
      <a:accent5>
        <a:srgbClr val="CBA52E"/>
      </a:accent5>
      <a:accent6>
        <a:srgbClr val="C1B28F"/>
      </a:accent6>
      <a:hlink>
        <a:srgbClr val="00B2E3"/>
      </a:hlink>
      <a:folHlink>
        <a:srgbClr val="48A7A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I Template - 4x3 Semi-Bright Final  -  Read-Only" id="{126BC3E6-BEB8-41D7-92A2-D0FA3B87E270}" vid="{491832F0-D436-490B-B7EB-8B59763E99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54A64F05BC845B9A89F7CB510344B" ma:contentTypeVersion="11" ma:contentTypeDescription="Create a new document." ma:contentTypeScope="" ma:versionID="4aeb877b9f6734e0082fe27a51676921">
  <xsd:schema xmlns:xsd="http://www.w3.org/2001/XMLSchema" xmlns:xs="http://www.w3.org/2001/XMLSchema" xmlns:p="http://schemas.microsoft.com/office/2006/metadata/properties" xmlns:ns3="cbf17f76-8504-46a9-85fd-a015b9d6af4c" xmlns:ns4="56a7b1b2-ad9a-4a34-9ed5-51e7989617b5" targetNamespace="http://schemas.microsoft.com/office/2006/metadata/properties" ma:root="true" ma:fieldsID="7516ad9644abf93d9933e91903f70b41" ns3:_="" ns4:_="">
    <xsd:import namespace="cbf17f76-8504-46a9-85fd-a015b9d6af4c"/>
    <xsd:import namespace="56a7b1b2-ad9a-4a34-9ed5-51e7989617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17f76-8504-46a9-85fd-a015b9d6a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7b1b2-ad9a-4a34-9ed5-51e7989617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10FC0A-1DFA-4928-AAC5-9A4B96CA3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17f76-8504-46a9-85fd-a015b9d6af4c"/>
    <ds:schemaRef ds:uri="56a7b1b2-ad9a-4a34-9ed5-51e798961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E6344A-8BAA-424C-88F6-60E52B17D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8397A-6FC8-4776-9EB4-BDE0543BA5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OFB PowerPoint Template V5</Template>
  <TotalTime>1780</TotalTime>
  <Words>580</Words>
  <Application>Microsoft Office PowerPoint</Application>
  <PresentationFormat>Letter Paper (8.5x11 in)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Lato Black</vt:lpstr>
      <vt:lpstr>Title Slide</vt:lpstr>
      <vt:lpstr>Office Theme</vt:lpstr>
      <vt:lpstr>Blue Water Wood Alliance </vt:lpstr>
      <vt:lpstr>South Western Ontario Development Fund</vt:lpstr>
      <vt:lpstr>SWODF – Business Projects </vt:lpstr>
      <vt:lpstr>CanExport</vt:lpstr>
      <vt:lpstr>CanExport</vt:lpstr>
      <vt:lpstr>NRC IRAP</vt:lpstr>
      <vt:lpstr>Canada Ontario Jobs Grant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Development Program</dc:title>
  <dc:creator>Byvelds, Rita (MEDJCT)</dc:creator>
  <cp:lastModifiedBy>Stephen Smith</cp:lastModifiedBy>
  <cp:revision>10</cp:revision>
  <dcterms:created xsi:type="dcterms:W3CDTF">2019-11-05T15:16:04Z</dcterms:created>
  <dcterms:modified xsi:type="dcterms:W3CDTF">2020-04-29T14:33:23Z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iteId">
    <vt:lpwstr>cddc1229-ac2a-4b97-b78a-0e5cacb5865c</vt:lpwstr>
  </property>
  <property fmtid="{D5CDD505-2E9C-101B-9397-08002B2CF9AE}" pid="4" name="MSIP_Label_034a106e-6316-442c-ad35-738afd673d2b_Owner">
    <vt:lpwstr>Kathleen.Connors@ontario.ca</vt:lpwstr>
  </property>
  <property fmtid="{D5CDD505-2E9C-101B-9397-08002B2CF9AE}" pid="5" name="MSIP_Label_034a106e-6316-442c-ad35-738afd673d2b_SetDate">
    <vt:lpwstr>2019-02-28T21:06:43.3950663Z</vt:lpwstr>
  </property>
  <property fmtid="{D5CDD505-2E9C-101B-9397-08002B2CF9AE}" pid="6" name="MSIP_Label_034a106e-6316-442c-ad35-738afd673d2b_Name">
    <vt:lpwstr>OPS - Unclassified Information</vt:lpwstr>
  </property>
  <property fmtid="{D5CDD505-2E9C-101B-9397-08002B2CF9AE}" pid="7" name="MSIP_Label_034a106e-6316-442c-ad35-738afd673d2b_Application">
    <vt:lpwstr>Microsoft Azure Information Protection</vt:lpwstr>
  </property>
  <property fmtid="{D5CDD505-2E9C-101B-9397-08002B2CF9AE}" pid="8" name="MSIP_Label_034a106e-6316-442c-ad35-738afd673d2b_Extended_MSFT_Method">
    <vt:lpwstr>Automatic</vt:lpwstr>
  </property>
  <property fmtid="{D5CDD505-2E9C-101B-9397-08002B2CF9AE}" pid="9" name="Sensitivity">
    <vt:lpwstr>OPS - Unclassified Information</vt:lpwstr>
  </property>
  <property fmtid="{D5CDD505-2E9C-101B-9397-08002B2CF9AE}" pid="10" name="ContentTypeId">
    <vt:lpwstr>0x01010006154A64F05BC845B9A89F7CB510344B</vt:lpwstr>
  </property>
</Properties>
</file>