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6.jpg" ContentType="image/jpg"/>
  <Override PartName="/ppt/notesSlides/notesSlide4.xml" ContentType="application/vnd.openxmlformats-officedocument.presentationml.notesSlide+xml"/>
  <Override PartName="/ppt/media/image7.jpg" ContentType="image/jpg"/>
  <Override PartName="/ppt/notesSlides/notesSlide5.xml" ContentType="application/vnd.openxmlformats-officedocument.presentationml.notesSlide+xml"/>
  <Override PartName="/ppt/media/image8.jpg" ContentType="image/jpg"/>
  <Override PartName="/ppt/notesSlides/notesSlide6.xml" ContentType="application/vnd.openxmlformats-officedocument.presentationml.notesSlide+xml"/>
  <Override PartName="/ppt/media/image9.jpg" ContentType="image/jp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10.jpg" ContentType="image/jpg"/>
  <Override PartName="/ppt/notesSlides/notesSlide14.xml" ContentType="application/vnd.openxmlformats-officedocument.presentationml.notesSlide+xml"/>
  <Override PartName="/ppt/media/image11.jpg" ContentType="image/jp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 id="2147483698" r:id="rId2"/>
    <p:sldMasterId id="2147483686" r:id="rId3"/>
  </p:sldMasterIdLst>
  <p:notesMasterIdLst>
    <p:notesMasterId r:id="rId24"/>
  </p:notesMasterIdLst>
  <p:handoutMasterIdLst>
    <p:handoutMasterId r:id="rId25"/>
  </p:handoutMasterIdLst>
  <p:sldIdLst>
    <p:sldId id="2167" r:id="rId4"/>
    <p:sldId id="2181" r:id="rId5"/>
    <p:sldId id="2183" r:id="rId6"/>
    <p:sldId id="2174" r:id="rId7"/>
    <p:sldId id="2175" r:id="rId8"/>
    <p:sldId id="2177" r:id="rId9"/>
    <p:sldId id="2178" r:id="rId10"/>
    <p:sldId id="2182" r:id="rId11"/>
    <p:sldId id="956" r:id="rId12"/>
    <p:sldId id="2180" r:id="rId13"/>
    <p:sldId id="2170" r:id="rId14"/>
    <p:sldId id="2169" r:id="rId15"/>
    <p:sldId id="2171" r:id="rId16"/>
    <p:sldId id="2176" r:id="rId17"/>
    <p:sldId id="2179" r:id="rId18"/>
    <p:sldId id="392" r:id="rId19"/>
    <p:sldId id="2168" r:id="rId20"/>
    <p:sldId id="2172" r:id="rId21"/>
    <p:sldId id="2173" r:id="rId22"/>
    <p:sldId id="427" r:id="rId23"/>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6">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lairTullis" initials="RB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63" autoAdjust="0"/>
    <p:restoredTop sz="90379" autoAdjust="0"/>
  </p:normalViewPr>
  <p:slideViewPr>
    <p:cSldViewPr>
      <p:cViewPr>
        <p:scale>
          <a:sx n="98" d="100"/>
          <a:sy n="98" d="100"/>
        </p:scale>
        <p:origin x="64"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7" d="100"/>
          <a:sy n="57" d="100"/>
        </p:scale>
        <p:origin x="-2472" y="-84"/>
      </p:cViewPr>
      <p:guideLst>
        <p:guide orient="horz" pos="2956"/>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1138" y="0"/>
            <a:ext cx="3076575" cy="469900"/>
          </a:xfrm>
          <a:prstGeom prst="rect">
            <a:avLst/>
          </a:prstGeom>
        </p:spPr>
        <p:txBody>
          <a:bodyPr vert="horz" lIns="91440" tIns="45720" rIns="91440" bIns="45720" rtlCol="0"/>
          <a:lstStyle>
            <a:lvl1pPr algn="r">
              <a:defRPr sz="1200"/>
            </a:lvl1pPr>
          </a:lstStyle>
          <a:p>
            <a:fld id="{1155AF34-FCFD-1B41-83C3-C71427F2DDB7}" type="datetimeFigureOut">
              <a:rPr lang="en-US" smtClean="0"/>
              <a:t>3/31/2020</a:t>
            </a:fld>
            <a:endParaRPr lang="en-US"/>
          </a:p>
        </p:txBody>
      </p:sp>
      <p:sp>
        <p:nvSpPr>
          <p:cNvPr id="4" name="Footer Placeholder 3"/>
          <p:cNvSpPr>
            <a:spLocks noGrp="1"/>
          </p:cNvSpPr>
          <p:nvPr>
            <p:ph type="ftr" sz="quarter" idx="2"/>
          </p:nvPr>
        </p:nvSpPr>
        <p:spPr>
          <a:xfrm>
            <a:off x="0" y="8913813"/>
            <a:ext cx="3076575"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1138" y="8913813"/>
            <a:ext cx="3076575" cy="469900"/>
          </a:xfrm>
          <a:prstGeom prst="rect">
            <a:avLst/>
          </a:prstGeom>
        </p:spPr>
        <p:txBody>
          <a:bodyPr vert="horz" lIns="91440" tIns="45720" rIns="91440" bIns="45720" rtlCol="0" anchor="b"/>
          <a:lstStyle>
            <a:lvl1pPr algn="r">
              <a:defRPr sz="1200"/>
            </a:lvl1pPr>
          </a:lstStyle>
          <a:p>
            <a:fld id="{D94F3D8D-4AFD-A842-832E-98B386E96455}" type="slidenum">
              <a:rPr lang="en-US" smtClean="0"/>
              <a:t>‹#›</a:t>
            </a:fld>
            <a:endParaRPr lang="en-US"/>
          </a:p>
        </p:txBody>
      </p:sp>
    </p:spTree>
    <p:extLst>
      <p:ext uri="{BB962C8B-B14F-4D97-AF65-F5344CB8AC3E}">
        <p14:creationId xmlns:p14="http://schemas.microsoft.com/office/powerpoint/2010/main" val="1881301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265"/>
          </a:xfrm>
          <a:prstGeom prst="rect">
            <a:avLst/>
          </a:prstGeom>
        </p:spPr>
        <p:txBody>
          <a:bodyPr vert="horz" lIns="94192" tIns="47096" rIns="94192" bIns="47096" rtlCol="0"/>
          <a:lstStyle>
            <a:lvl1pPr algn="l">
              <a:defRPr sz="1200"/>
            </a:lvl1pPr>
          </a:lstStyle>
          <a:p>
            <a:endParaRPr lang="en-CA"/>
          </a:p>
        </p:txBody>
      </p:sp>
      <p:sp>
        <p:nvSpPr>
          <p:cNvPr id="3" name="Date Placeholder 2"/>
          <p:cNvSpPr>
            <a:spLocks noGrp="1"/>
          </p:cNvSpPr>
          <p:nvPr>
            <p:ph type="dt" idx="1"/>
          </p:nvPr>
        </p:nvSpPr>
        <p:spPr>
          <a:xfrm>
            <a:off x="4021294" y="0"/>
            <a:ext cx="3076363" cy="469265"/>
          </a:xfrm>
          <a:prstGeom prst="rect">
            <a:avLst/>
          </a:prstGeom>
        </p:spPr>
        <p:txBody>
          <a:bodyPr vert="horz" lIns="94192" tIns="47096" rIns="94192" bIns="47096" rtlCol="0"/>
          <a:lstStyle>
            <a:lvl1pPr algn="r">
              <a:defRPr sz="1200"/>
            </a:lvl1pPr>
          </a:lstStyle>
          <a:p>
            <a:fld id="{7F7A7CA1-52DB-40C6-BFC9-2F34193596A1}" type="datetimeFigureOut">
              <a:rPr lang="en-CA" smtClean="0"/>
              <a:pPr/>
              <a:t>2020-03-31</a:t>
            </a:fld>
            <a:endParaRPr lang="en-CA"/>
          </a:p>
        </p:txBody>
      </p:sp>
      <p:sp>
        <p:nvSpPr>
          <p:cNvPr id="4" name="Slide Image Placeholder 3"/>
          <p:cNvSpPr>
            <a:spLocks noGrp="1" noRot="1" noChangeAspect="1"/>
          </p:cNvSpPr>
          <p:nvPr>
            <p:ph type="sldImg" idx="2"/>
          </p:nvPr>
        </p:nvSpPr>
        <p:spPr>
          <a:xfrm>
            <a:off x="1203325" y="703263"/>
            <a:ext cx="4692650" cy="3519487"/>
          </a:xfrm>
          <a:prstGeom prst="rect">
            <a:avLst/>
          </a:prstGeom>
          <a:noFill/>
          <a:ln w="12700">
            <a:solidFill>
              <a:prstClr val="black"/>
            </a:solidFill>
          </a:ln>
        </p:spPr>
        <p:txBody>
          <a:bodyPr vert="horz" lIns="94192" tIns="47096" rIns="94192" bIns="47096" rtlCol="0" anchor="ctr"/>
          <a:lstStyle/>
          <a:p>
            <a:endParaRPr lang="en-CA"/>
          </a:p>
        </p:txBody>
      </p:sp>
      <p:sp>
        <p:nvSpPr>
          <p:cNvPr id="5" name="Notes Placeholder 4"/>
          <p:cNvSpPr>
            <a:spLocks noGrp="1"/>
          </p:cNvSpPr>
          <p:nvPr>
            <p:ph type="body" sz="quarter" idx="3"/>
          </p:nvPr>
        </p:nvSpPr>
        <p:spPr>
          <a:xfrm>
            <a:off x="709930" y="4458018"/>
            <a:ext cx="5679440" cy="4223385"/>
          </a:xfrm>
          <a:prstGeom prst="rect">
            <a:avLst/>
          </a:prstGeom>
        </p:spPr>
        <p:txBody>
          <a:bodyPr vert="horz" lIns="94192" tIns="47096" rIns="94192" bIns="470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14406"/>
            <a:ext cx="3076363" cy="469265"/>
          </a:xfrm>
          <a:prstGeom prst="rect">
            <a:avLst/>
          </a:prstGeom>
        </p:spPr>
        <p:txBody>
          <a:bodyPr vert="horz" lIns="94192" tIns="47096" rIns="94192" bIns="47096" rtlCol="0" anchor="b"/>
          <a:lstStyle>
            <a:lvl1pPr algn="l">
              <a:defRPr sz="1200"/>
            </a:lvl1pPr>
          </a:lstStyle>
          <a:p>
            <a:endParaRPr lang="en-CA"/>
          </a:p>
        </p:txBody>
      </p:sp>
      <p:sp>
        <p:nvSpPr>
          <p:cNvPr id="7" name="Slide Number Placeholder 6"/>
          <p:cNvSpPr>
            <a:spLocks noGrp="1"/>
          </p:cNvSpPr>
          <p:nvPr>
            <p:ph type="sldNum" sz="quarter" idx="5"/>
          </p:nvPr>
        </p:nvSpPr>
        <p:spPr>
          <a:xfrm>
            <a:off x="4021294" y="8914406"/>
            <a:ext cx="3076363" cy="469265"/>
          </a:xfrm>
          <a:prstGeom prst="rect">
            <a:avLst/>
          </a:prstGeom>
        </p:spPr>
        <p:txBody>
          <a:bodyPr vert="horz" lIns="94192" tIns="47096" rIns="94192" bIns="47096" rtlCol="0" anchor="b"/>
          <a:lstStyle>
            <a:lvl1pPr algn="r">
              <a:defRPr sz="1200"/>
            </a:lvl1pPr>
          </a:lstStyle>
          <a:p>
            <a:fld id="{B18E1288-BE11-479C-AD1F-3DE7BDAFD2C7}" type="slidenum">
              <a:rPr lang="en-CA" smtClean="0"/>
              <a:pPr/>
              <a:t>‹#›</a:t>
            </a:fld>
            <a:endParaRPr lang="en-CA"/>
          </a:p>
        </p:txBody>
      </p:sp>
    </p:spTree>
    <p:extLst>
      <p:ext uri="{BB962C8B-B14F-4D97-AF65-F5344CB8AC3E}">
        <p14:creationId xmlns:p14="http://schemas.microsoft.com/office/powerpoint/2010/main" val="373783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B18E1288-BE11-479C-AD1F-3DE7BDAFD2C7}" type="slidenum">
              <a:rPr lang="en-CA" smtClean="0"/>
              <a:pPr/>
              <a:t>2</a:t>
            </a:fld>
            <a:endParaRPr lang="en-CA"/>
          </a:p>
        </p:txBody>
      </p:sp>
    </p:spTree>
    <p:extLst>
      <p:ext uri="{BB962C8B-B14F-4D97-AF65-F5344CB8AC3E}">
        <p14:creationId xmlns:p14="http://schemas.microsoft.com/office/powerpoint/2010/main" val="2813754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18E1288-BE11-479C-AD1F-3DE7BDAFD2C7}" type="slidenum">
              <a:rPr lang="en-CA" smtClean="0"/>
              <a:pPr/>
              <a:t>11</a:t>
            </a:fld>
            <a:endParaRPr lang="en-CA"/>
          </a:p>
        </p:txBody>
      </p:sp>
    </p:spTree>
    <p:extLst>
      <p:ext uri="{BB962C8B-B14F-4D97-AF65-F5344CB8AC3E}">
        <p14:creationId xmlns:p14="http://schemas.microsoft.com/office/powerpoint/2010/main" val="4190347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18E1288-BE11-479C-AD1F-3DE7BDAFD2C7}" type="slidenum">
              <a:rPr lang="en-CA" smtClean="0"/>
              <a:pPr/>
              <a:t>12</a:t>
            </a:fld>
            <a:endParaRPr lang="en-CA"/>
          </a:p>
        </p:txBody>
      </p:sp>
    </p:spTree>
    <p:extLst>
      <p:ext uri="{BB962C8B-B14F-4D97-AF65-F5344CB8AC3E}">
        <p14:creationId xmlns:p14="http://schemas.microsoft.com/office/powerpoint/2010/main" val="2890613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18E1288-BE11-479C-AD1F-3DE7BDAFD2C7}" type="slidenum">
              <a:rPr lang="en-CA" smtClean="0"/>
              <a:pPr/>
              <a:t>13</a:t>
            </a:fld>
            <a:endParaRPr lang="en-CA"/>
          </a:p>
        </p:txBody>
      </p:sp>
    </p:spTree>
    <p:extLst>
      <p:ext uri="{BB962C8B-B14F-4D97-AF65-F5344CB8AC3E}">
        <p14:creationId xmlns:p14="http://schemas.microsoft.com/office/powerpoint/2010/main" val="92061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18E1288-BE11-479C-AD1F-3DE7BDAFD2C7}" type="slidenum">
              <a:rPr lang="en-CA" smtClean="0"/>
              <a:pPr/>
              <a:t>14</a:t>
            </a:fld>
            <a:endParaRPr lang="en-CA"/>
          </a:p>
        </p:txBody>
      </p:sp>
    </p:spTree>
    <p:extLst>
      <p:ext uri="{BB962C8B-B14F-4D97-AF65-F5344CB8AC3E}">
        <p14:creationId xmlns:p14="http://schemas.microsoft.com/office/powerpoint/2010/main" val="3255585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18E1288-BE11-479C-AD1F-3DE7BDAFD2C7}" type="slidenum">
              <a:rPr lang="en-CA" smtClean="0"/>
              <a:pPr/>
              <a:t>15</a:t>
            </a:fld>
            <a:endParaRPr lang="en-CA"/>
          </a:p>
        </p:txBody>
      </p:sp>
    </p:spTree>
    <p:extLst>
      <p:ext uri="{BB962C8B-B14F-4D97-AF65-F5344CB8AC3E}">
        <p14:creationId xmlns:p14="http://schemas.microsoft.com/office/powerpoint/2010/main" val="4059930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18E1288-BE11-479C-AD1F-3DE7BDAFD2C7}" type="slidenum">
              <a:rPr lang="en-CA" smtClean="0"/>
              <a:pPr/>
              <a:t>16</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18E1288-BE11-479C-AD1F-3DE7BDAFD2C7}" type="slidenum">
              <a:rPr lang="en-CA" smtClean="0"/>
              <a:pPr/>
              <a:t>17</a:t>
            </a:fld>
            <a:endParaRPr lang="en-CA"/>
          </a:p>
        </p:txBody>
      </p:sp>
    </p:spTree>
    <p:extLst>
      <p:ext uri="{BB962C8B-B14F-4D97-AF65-F5344CB8AC3E}">
        <p14:creationId xmlns:p14="http://schemas.microsoft.com/office/powerpoint/2010/main" val="4131408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18E1288-BE11-479C-AD1F-3DE7BDAFD2C7}" type="slidenum">
              <a:rPr lang="en-CA" smtClean="0"/>
              <a:pPr/>
              <a:t>18</a:t>
            </a:fld>
            <a:endParaRPr lang="en-CA"/>
          </a:p>
        </p:txBody>
      </p:sp>
    </p:spTree>
    <p:extLst>
      <p:ext uri="{BB962C8B-B14F-4D97-AF65-F5344CB8AC3E}">
        <p14:creationId xmlns:p14="http://schemas.microsoft.com/office/powerpoint/2010/main" val="2968071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18E1288-BE11-479C-AD1F-3DE7BDAFD2C7}" type="slidenum">
              <a:rPr lang="en-CA" smtClean="0"/>
              <a:pPr/>
              <a:t>19</a:t>
            </a:fld>
            <a:endParaRPr lang="en-CA"/>
          </a:p>
        </p:txBody>
      </p:sp>
    </p:spTree>
    <p:extLst>
      <p:ext uri="{BB962C8B-B14F-4D97-AF65-F5344CB8AC3E}">
        <p14:creationId xmlns:p14="http://schemas.microsoft.com/office/powerpoint/2010/main" val="2752507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18E1288-BE11-479C-AD1F-3DE7BDAFD2C7}" type="slidenum">
              <a:rPr lang="en-CA" smtClean="0"/>
              <a:pPr/>
              <a:t>3</a:t>
            </a:fld>
            <a:endParaRPr lang="en-CA"/>
          </a:p>
        </p:txBody>
      </p:sp>
    </p:spTree>
    <p:extLst>
      <p:ext uri="{BB962C8B-B14F-4D97-AF65-F5344CB8AC3E}">
        <p14:creationId xmlns:p14="http://schemas.microsoft.com/office/powerpoint/2010/main" val="655116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18E1288-BE11-479C-AD1F-3DE7BDAFD2C7}" type="slidenum">
              <a:rPr lang="en-CA" smtClean="0"/>
              <a:pPr/>
              <a:t>4</a:t>
            </a:fld>
            <a:endParaRPr lang="en-CA"/>
          </a:p>
        </p:txBody>
      </p:sp>
    </p:spTree>
    <p:extLst>
      <p:ext uri="{BB962C8B-B14F-4D97-AF65-F5344CB8AC3E}">
        <p14:creationId xmlns:p14="http://schemas.microsoft.com/office/powerpoint/2010/main" val="25055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18E1288-BE11-479C-AD1F-3DE7BDAFD2C7}" type="slidenum">
              <a:rPr lang="en-CA" smtClean="0"/>
              <a:pPr/>
              <a:t>5</a:t>
            </a:fld>
            <a:endParaRPr lang="en-CA"/>
          </a:p>
        </p:txBody>
      </p:sp>
    </p:spTree>
    <p:extLst>
      <p:ext uri="{BB962C8B-B14F-4D97-AF65-F5344CB8AC3E}">
        <p14:creationId xmlns:p14="http://schemas.microsoft.com/office/powerpoint/2010/main" val="2344019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18E1288-BE11-479C-AD1F-3DE7BDAFD2C7}" type="slidenum">
              <a:rPr lang="en-CA" smtClean="0"/>
              <a:pPr/>
              <a:t>6</a:t>
            </a:fld>
            <a:endParaRPr lang="en-CA"/>
          </a:p>
        </p:txBody>
      </p:sp>
    </p:spTree>
    <p:extLst>
      <p:ext uri="{BB962C8B-B14F-4D97-AF65-F5344CB8AC3E}">
        <p14:creationId xmlns:p14="http://schemas.microsoft.com/office/powerpoint/2010/main" val="104480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18E1288-BE11-479C-AD1F-3DE7BDAFD2C7}" type="slidenum">
              <a:rPr lang="en-CA" smtClean="0"/>
              <a:pPr/>
              <a:t>7</a:t>
            </a:fld>
            <a:endParaRPr lang="en-CA"/>
          </a:p>
        </p:txBody>
      </p:sp>
    </p:spTree>
    <p:extLst>
      <p:ext uri="{BB962C8B-B14F-4D97-AF65-F5344CB8AC3E}">
        <p14:creationId xmlns:p14="http://schemas.microsoft.com/office/powerpoint/2010/main" val="1126078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18E1288-BE11-479C-AD1F-3DE7BDAFD2C7}" type="slidenum">
              <a:rPr lang="en-CA" smtClean="0"/>
              <a:pPr/>
              <a:t>8</a:t>
            </a:fld>
            <a:endParaRPr lang="en-CA"/>
          </a:p>
        </p:txBody>
      </p:sp>
    </p:spTree>
    <p:extLst>
      <p:ext uri="{BB962C8B-B14F-4D97-AF65-F5344CB8AC3E}">
        <p14:creationId xmlns:p14="http://schemas.microsoft.com/office/powerpoint/2010/main" val="3742092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18E1288-BE11-479C-AD1F-3DE7BDAFD2C7}" type="slidenum">
              <a:rPr lang="en-CA" smtClean="0"/>
              <a:pPr/>
              <a:t>9</a:t>
            </a:fld>
            <a:endParaRPr lang="en-CA"/>
          </a:p>
        </p:txBody>
      </p:sp>
    </p:spTree>
    <p:extLst>
      <p:ext uri="{BB962C8B-B14F-4D97-AF65-F5344CB8AC3E}">
        <p14:creationId xmlns:p14="http://schemas.microsoft.com/office/powerpoint/2010/main" val="4058829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18E1288-BE11-479C-AD1F-3DE7BDAFD2C7}" type="slidenum">
              <a:rPr lang="en-CA" smtClean="0"/>
              <a:pPr/>
              <a:t>10</a:t>
            </a:fld>
            <a:endParaRPr lang="en-CA"/>
          </a:p>
        </p:txBody>
      </p:sp>
    </p:spTree>
    <p:extLst>
      <p:ext uri="{BB962C8B-B14F-4D97-AF65-F5344CB8AC3E}">
        <p14:creationId xmlns:p14="http://schemas.microsoft.com/office/powerpoint/2010/main" val="5749148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4819" name="Picture 3" descr="C:\Users\SGmeiner\Documents\1-LIGNUM\11-Customers\BluewaterWoodAlliance\2011-11-17Boardmeeting\untitled.bmp"/>
          <p:cNvPicPr>
            <a:picLocks noChangeAspect="1" noChangeArrowheads="1"/>
          </p:cNvPicPr>
          <p:nvPr userDrawn="1"/>
        </p:nvPicPr>
        <p:blipFill>
          <a:blip r:embed="rId2" cstate="print"/>
          <a:srcRect/>
          <a:stretch>
            <a:fillRect/>
          </a:stretch>
        </p:blipFill>
        <p:spPr bwMode="auto">
          <a:xfrm>
            <a:off x="0" y="404664"/>
            <a:ext cx="9144000" cy="6624736"/>
          </a:xfrm>
          <a:prstGeom prst="rect">
            <a:avLst/>
          </a:prstGeom>
          <a:noFill/>
        </p:spPr>
      </p:pic>
      <p:sp>
        <p:nvSpPr>
          <p:cNvPr id="2" name="Title 1"/>
          <p:cNvSpPr>
            <a:spLocks noGrp="1"/>
          </p:cNvSpPr>
          <p:nvPr>
            <p:ph type="ctrTitle" hasCustomPrompt="1"/>
          </p:nvPr>
        </p:nvSpPr>
        <p:spPr>
          <a:xfrm>
            <a:off x="179512" y="476672"/>
            <a:ext cx="7772400" cy="1470025"/>
          </a:xfrm>
        </p:spPr>
        <p:txBody>
          <a:bodyPr/>
          <a:lstStyle>
            <a:lvl1pPr>
              <a:defRPr/>
            </a:lvl1pPr>
          </a:lstStyle>
          <a:p>
            <a:r>
              <a:rPr lang="en-US" dirty="0"/>
              <a:t> </a:t>
            </a:r>
            <a:endParaRPr lang="en-CA" dirty="0"/>
          </a:p>
        </p:txBody>
      </p:sp>
      <p:sp>
        <p:nvSpPr>
          <p:cNvPr id="3" name="Subtitle 2"/>
          <p:cNvSpPr>
            <a:spLocks noGrp="1"/>
          </p:cNvSpPr>
          <p:nvPr>
            <p:ph type="subTitle" idx="1" hasCustomPrompt="1"/>
          </p:nvPr>
        </p:nvSpPr>
        <p:spPr>
          <a:xfrm>
            <a:off x="683568" y="213285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Clck</a:t>
            </a:r>
            <a:r>
              <a:rPr lang="en-US" dirty="0"/>
              <a:t> to edit Master subtitle style</a:t>
            </a:r>
            <a:endParaRPr lang="en-CA" dirty="0"/>
          </a:p>
        </p:txBody>
      </p:sp>
      <p:sp>
        <p:nvSpPr>
          <p:cNvPr id="4" name="Date Placeholder 3"/>
          <p:cNvSpPr>
            <a:spLocks noGrp="1"/>
          </p:cNvSpPr>
          <p:nvPr>
            <p:ph type="dt" sz="half" idx="10"/>
          </p:nvPr>
        </p:nvSpPr>
        <p:spPr/>
        <p:txBody>
          <a:bodyPr/>
          <a:lstStyle/>
          <a:p>
            <a:fld id="{47D1821A-71A0-4331-8009-1F4B1CE71B98}" type="datetime1">
              <a:rPr lang="en-CA" smtClean="0"/>
              <a:pPr/>
              <a:t>2020-03-31</a:t>
            </a:fld>
            <a:endParaRPr lang="en-CA"/>
          </a:p>
        </p:txBody>
      </p:sp>
      <p:sp>
        <p:nvSpPr>
          <p:cNvPr id="5" name="Footer Placeholder 4"/>
          <p:cNvSpPr>
            <a:spLocks noGrp="1"/>
          </p:cNvSpPr>
          <p:nvPr>
            <p:ph type="ftr" sz="quarter" idx="11"/>
          </p:nvPr>
        </p:nvSpPr>
        <p:spPr/>
        <p:txBody>
          <a:bodyPr/>
          <a:lstStyle/>
          <a:p>
            <a:r>
              <a:rPr lang="en-CA"/>
              <a:t>www.bluewaterwoodalliance.com</a:t>
            </a:r>
          </a:p>
        </p:txBody>
      </p:sp>
      <p:sp>
        <p:nvSpPr>
          <p:cNvPr id="6" name="Slide Number Placeholder 5"/>
          <p:cNvSpPr>
            <a:spLocks noGrp="1"/>
          </p:cNvSpPr>
          <p:nvPr>
            <p:ph type="sldNum" sz="quarter" idx="12"/>
          </p:nvPr>
        </p:nvSpPr>
        <p:spPr/>
        <p:txBody>
          <a:bodyPr/>
          <a:lstStyle/>
          <a:p>
            <a:fld id="{8F735843-A5CC-4666-82ED-931C9C522FD8}" type="slidenum">
              <a:rPr lang="en-CA" smtClean="0"/>
              <a:pPr/>
              <a:t>‹#›</a:t>
            </a:fld>
            <a:endParaRPr lang="en-CA"/>
          </a:p>
        </p:txBody>
      </p:sp>
      <p:sp>
        <p:nvSpPr>
          <p:cNvPr id="34818" name="AutoShape 2" descr="http://mail.lignum-consulting.com:7112/default/mailAttach.php?part=0.1&amp;folder=%7Es.gmeiner%40lignum-consulting.com%2FINBOX&amp;uid=17182&amp;filename=PP_BluewaterWoodAlliance.jpg&amp;disp=inline"/>
          <p:cNvSpPr>
            <a:spLocks noChangeAspect="1" noChangeArrowheads="1"/>
          </p:cNvSpPr>
          <p:nvPr userDrawn="1"/>
        </p:nvSpPr>
        <p:spPr bwMode="auto">
          <a:xfrm>
            <a:off x="63500" y="-136525"/>
            <a:ext cx="7267575" cy="5448300"/>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34820" name="Picture 4"/>
          <p:cNvPicPr>
            <a:picLocks noChangeAspect="1" noChangeArrowheads="1"/>
          </p:cNvPicPr>
          <p:nvPr userDrawn="1"/>
        </p:nvPicPr>
        <p:blipFill>
          <a:blip r:embed="rId3" cstate="print"/>
          <a:srcRect/>
          <a:stretch>
            <a:fillRect/>
          </a:stretch>
        </p:blipFill>
        <p:spPr bwMode="auto">
          <a:xfrm>
            <a:off x="467544" y="188640"/>
            <a:ext cx="8064896" cy="1732827"/>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660A912-A75D-41AD-96C1-2EEF8A96CC29}" type="datetime1">
              <a:rPr lang="en-CA" smtClean="0"/>
              <a:pPr/>
              <a:t>2020-03-31</a:t>
            </a:fld>
            <a:endParaRPr lang="en-CA"/>
          </a:p>
        </p:txBody>
      </p:sp>
      <p:sp>
        <p:nvSpPr>
          <p:cNvPr id="5" name="Footer Placeholder 4"/>
          <p:cNvSpPr>
            <a:spLocks noGrp="1"/>
          </p:cNvSpPr>
          <p:nvPr>
            <p:ph type="ftr" sz="quarter" idx="11"/>
          </p:nvPr>
        </p:nvSpPr>
        <p:spPr/>
        <p:txBody>
          <a:bodyPr/>
          <a:lstStyle/>
          <a:p>
            <a:r>
              <a:rPr lang="en-CA"/>
              <a:t>www.bluewaterwoodalliance.com</a:t>
            </a:r>
          </a:p>
        </p:txBody>
      </p:sp>
      <p:sp>
        <p:nvSpPr>
          <p:cNvPr id="6" name="Slide Number Placeholder 5"/>
          <p:cNvSpPr>
            <a:spLocks noGrp="1"/>
          </p:cNvSpPr>
          <p:nvPr>
            <p:ph type="sldNum" sz="quarter" idx="12"/>
          </p:nvPr>
        </p:nvSpPr>
        <p:spPr/>
        <p:txBody>
          <a:bodyPr/>
          <a:lstStyle/>
          <a:p>
            <a:fld id="{8F735843-A5CC-4666-82ED-931C9C522FD8}"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2E65DCE-9847-47FF-93AC-7309B28CE024}" type="datetime1">
              <a:rPr lang="en-CA" smtClean="0"/>
              <a:pPr/>
              <a:t>2020-03-31</a:t>
            </a:fld>
            <a:endParaRPr lang="en-CA"/>
          </a:p>
        </p:txBody>
      </p:sp>
      <p:sp>
        <p:nvSpPr>
          <p:cNvPr id="5" name="Footer Placeholder 4"/>
          <p:cNvSpPr>
            <a:spLocks noGrp="1"/>
          </p:cNvSpPr>
          <p:nvPr>
            <p:ph type="ftr" sz="quarter" idx="11"/>
          </p:nvPr>
        </p:nvSpPr>
        <p:spPr/>
        <p:txBody>
          <a:bodyPr/>
          <a:lstStyle/>
          <a:p>
            <a:r>
              <a:rPr lang="en-CA"/>
              <a:t>www.bluewaterwoodalliance.com</a:t>
            </a:r>
          </a:p>
        </p:txBody>
      </p:sp>
      <p:sp>
        <p:nvSpPr>
          <p:cNvPr id="6" name="Slide Number Placeholder 5"/>
          <p:cNvSpPr>
            <a:spLocks noGrp="1"/>
          </p:cNvSpPr>
          <p:nvPr>
            <p:ph type="sldNum" sz="quarter" idx="12"/>
          </p:nvPr>
        </p:nvSpPr>
        <p:spPr/>
        <p:txBody>
          <a:bodyPr/>
          <a:lstStyle/>
          <a:p>
            <a:fld id="{8F735843-A5CC-4666-82ED-931C9C522FD8}"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62E4A72D-D6F1-4F7B-9207-C71F569D9D31}" type="datetime1">
              <a:rPr lang="en-CA" smtClean="0"/>
              <a:pPr/>
              <a:t>2020-03-31</a:t>
            </a:fld>
            <a:endParaRPr lang="en-CA" dirty="0"/>
          </a:p>
        </p:txBody>
      </p:sp>
      <p:sp>
        <p:nvSpPr>
          <p:cNvPr id="4" name="Footer Placeholder 3"/>
          <p:cNvSpPr>
            <a:spLocks noGrp="1"/>
          </p:cNvSpPr>
          <p:nvPr>
            <p:ph type="ftr" sz="quarter" idx="11"/>
          </p:nvPr>
        </p:nvSpPr>
        <p:spPr/>
        <p:txBody>
          <a:bodyPr/>
          <a:lstStyle/>
          <a:p>
            <a:r>
              <a:rPr lang="en-CA"/>
              <a:t>www.bluewaterwoodalliance.com</a:t>
            </a:r>
          </a:p>
        </p:txBody>
      </p:sp>
      <p:sp>
        <p:nvSpPr>
          <p:cNvPr id="5" name="Slide Number Placeholder 4"/>
          <p:cNvSpPr>
            <a:spLocks noGrp="1"/>
          </p:cNvSpPr>
          <p:nvPr>
            <p:ph type="sldNum" sz="quarter" idx="12"/>
          </p:nvPr>
        </p:nvSpPr>
        <p:spPr/>
        <p:txBody>
          <a:bodyPr/>
          <a:lstStyle/>
          <a:p>
            <a:fld id="{8F735843-A5CC-4666-82ED-931C9C522FD8}" type="slidenum">
              <a:rPr lang="en-CA" smtClean="0"/>
              <a:pPr/>
              <a:t>‹#›</a:t>
            </a:fld>
            <a:endParaRPr lang="en-C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7D0B7CB0-51FA-4F20-9973-CF0A8526975B}" type="datetime1">
              <a:rPr lang="en-CA" smtClean="0"/>
              <a:pPr/>
              <a:t>2020-03-31</a:t>
            </a:fld>
            <a:endParaRPr lang="en-CA"/>
          </a:p>
        </p:txBody>
      </p:sp>
      <p:sp>
        <p:nvSpPr>
          <p:cNvPr id="5" name="Footer Placeholder 4"/>
          <p:cNvSpPr>
            <a:spLocks noGrp="1"/>
          </p:cNvSpPr>
          <p:nvPr>
            <p:ph type="ftr" sz="quarter" idx="11"/>
          </p:nvPr>
        </p:nvSpPr>
        <p:spPr/>
        <p:txBody>
          <a:bodyPr/>
          <a:lstStyle/>
          <a:p>
            <a:r>
              <a:rPr lang="en-CA"/>
              <a:t>www.bluewaterwoodalliance.com</a:t>
            </a:r>
          </a:p>
        </p:txBody>
      </p:sp>
      <p:sp>
        <p:nvSpPr>
          <p:cNvPr id="6" name="Slide Number Placeholder 5"/>
          <p:cNvSpPr>
            <a:spLocks noGrp="1"/>
          </p:cNvSpPr>
          <p:nvPr>
            <p:ph type="sldNum" sz="quarter" idx="12"/>
          </p:nvPr>
        </p:nvSpPr>
        <p:spPr/>
        <p:txBody>
          <a:bodyPr/>
          <a:lstStyle/>
          <a:p>
            <a:fld id="{E2314FFA-C896-44D7-8FFD-B83B39B5940D}" type="slidenum">
              <a:rPr lang="en-CA" smtClean="0"/>
              <a:pPr/>
              <a:t>‹#›</a:t>
            </a:fld>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E61CB3E-E878-4C86-9038-BA30C7DF3271}" type="datetime1">
              <a:rPr lang="en-CA" smtClean="0"/>
              <a:pPr/>
              <a:t>2020-03-31</a:t>
            </a:fld>
            <a:endParaRPr lang="en-CA"/>
          </a:p>
        </p:txBody>
      </p:sp>
      <p:sp>
        <p:nvSpPr>
          <p:cNvPr id="5" name="Footer Placeholder 4"/>
          <p:cNvSpPr>
            <a:spLocks noGrp="1"/>
          </p:cNvSpPr>
          <p:nvPr>
            <p:ph type="ftr" sz="quarter" idx="11"/>
          </p:nvPr>
        </p:nvSpPr>
        <p:spPr/>
        <p:txBody>
          <a:bodyPr/>
          <a:lstStyle/>
          <a:p>
            <a:r>
              <a:rPr lang="en-CA"/>
              <a:t>www.bluewaterwoodalliance.com</a:t>
            </a:r>
          </a:p>
        </p:txBody>
      </p:sp>
      <p:sp>
        <p:nvSpPr>
          <p:cNvPr id="6" name="Slide Number Placeholder 5"/>
          <p:cNvSpPr>
            <a:spLocks noGrp="1"/>
          </p:cNvSpPr>
          <p:nvPr>
            <p:ph type="sldNum" sz="quarter" idx="12"/>
          </p:nvPr>
        </p:nvSpPr>
        <p:spPr/>
        <p:txBody>
          <a:bodyPr/>
          <a:lstStyle/>
          <a:p>
            <a:fld id="{E2314FFA-C896-44D7-8FFD-B83B39B5940D}" type="slidenum">
              <a:rPr lang="en-CA" smtClean="0"/>
              <a:pPr/>
              <a:t>‹#›</a:t>
            </a:fld>
            <a:endParaRPr lang="en-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F44DB6-6648-4703-9C3B-B387B3AA920F}" type="datetime1">
              <a:rPr lang="en-CA" smtClean="0"/>
              <a:pPr/>
              <a:t>2020-03-31</a:t>
            </a:fld>
            <a:endParaRPr lang="en-CA"/>
          </a:p>
        </p:txBody>
      </p:sp>
      <p:sp>
        <p:nvSpPr>
          <p:cNvPr id="5" name="Footer Placeholder 4"/>
          <p:cNvSpPr>
            <a:spLocks noGrp="1"/>
          </p:cNvSpPr>
          <p:nvPr>
            <p:ph type="ftr" sz="quarter" idx="11"/>
          </p:nvPr>
        </p:nvSpPr>
        <p:spPr/>
        <p:txBody>
          <a:bodyPr/>
          <a:lstStyle/>
          <a:p>
            <a:r>
              <a:rPr lang="en-CA"/>
              <a:t>www.bluewaterwoodalliance.com</a:t>
            </a:r>
          </a:p>
        </p:txBody>
      </p:sp>
      <p:sp>
        <p:nvSpPr>
          <p:cNvPr id="6" name="Slide Number Placeholder 5"/>
          <p:cNvSpPr>
            <a:spLocks noGrp="1"/>
          </p:cNvSpPr>
          <p:nvPr>
            <p:ph type="sldNum" sz="quarter" idx="12"/>
          </p:nvPr>
        </p:nvSpPr>
        <p:spPr/>
        <p:txBody>
          <a:bodyPr/>
          <a:lstStyle/>
          <a:p>
            <a:fld id="{E2314FFA-C896-44D7-8FFD-B83B39B5940D}" type="slidenum">
              <a:rPr lang="en-CA" smtClean="0"/>
              <a:pPr/>
              <a:t>‹#›</a:t>
            </a:fld>
            <a:endParaRPr lang="en-C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88412AE4-FB28-4BCE-B620-BF565F2C8BBA}" type="datetime1">
              <a:rPr lang="en-CA" smtClean="0"/>
              <a:pPr/>
              <a:t>2020-03-31</a:t>
            </a:fld>
            <a:endParaRPr lang="en-CA"/>
          </a:p>
        </p:txBody>
      </p:sp>
      <p:sp>
        <p:nvSpPr>
          <p:cNvPr id="6" name="Footer Placeholder 5"/>
          <p:cNvSpPr>
            <a:spLocks noGrp="1"/>
          </p:cNvSpPr>
          <p:nvPr>
            <p:ph type="ftr" sz="quarter" idx="11"/>
          </p:nvPr>
        </p:nvSpPr>
        <p:spPr/>
        <p:txBody>
          <a:bodyPr/>
          <a:lstStyle/>
          <a:p>
            <a:r>
              <a:rPr lang="en-CA"/>
              <a:t>www.bluewaterwoodalliance.com</a:t>
            </a:r>
          </a:p>
        </p:txBody>
      </p:sp>
      <p:sp>
        <p:nvSpPr>
          <p:cNvPr id="7" name="Slide Number Placeholder 6"/>
          <p:cNvSpPr>
            <a:spLocks noGrp="1"/>
          </p:cNvSpPr>
          <p:nvPr>
            <p:ph type="sldNum" sz="quarter" idx="12"/>
          </p:nvPr>
        </p:nvSpPr>
        <p:spPr/>
        <p:txBody>
          <a:bodyPr/>
          <a:lstStyle/>
          <a:p>
            <a:fld id="{E2314FFA-C896-44D7-8FFD-B83B39B5940D}" type="slidenum">
              <a:rPr lang="en-CA" smtClean="0"/>
              <a:pPr/>
              <a:t>‹#›</a:t>
            </a:fld>
            <a:endParaRPr lang="en-C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B4808F22-FD04-4D76-A447-06B61A20F65E}" type="datetime1">
              <a:rPr lang="en-CA" smtClean="0"/>
              <a:pPr/>
              <a:t>2020-03-31</a:t>
            </a:fld>
            <a:endParaRPr lang="en-CA"/>
          </a:p>
        </p:txBody>
      </p:sp>
      <p:sp>
        <p:nvSpPr>
          <p:cNvPr id="8" name="Footer Placeholder 7"/>
          <p:cNvSpPr>
            <a:spLocks noGrp="1"/>
          </p:cNvSpPr>
          <p:nvPr>
            <p:ph type="ftr" sz="quarter" idx="11"/>
          </p:nvPr>
        </p:nvSpPr>
        <p:spPr/>
        <p:txBody>
          <a:bodyPr/>
          <a:lstStyle/>
          <a:p>
            <a:r>
              <a:rPr lang="en-CA"/>
              <a:t>www.bluewaterwoodalliance.com</a:t>
            </a:r>
          </a:p>
        </p:txBody>
      </p:sp>
      <p:sp>
        <p:nvSpPr>
          <p:cNvPr id="9" name="Slide Number Placeholder 8"/>
          <p:cNvSpPr>
            <a:spLocks noGrp="1"/>
          </p:cNvSpPr>
          <p:nvPr>
            <p:ph type="sldNum" sz="quarter" idx="12"/>
          </p:nvPr>
        </p:nvSpPr>
        <p:spPr/>
        <p:txBody>
          <a:bodyPr/>
          <a:lstStyle/>
          <a:p>
            <a:fld id="{E2314FFA-C896-44D7-8FFD-B83B39B5940D}" type="slidenum">
              <a:rPr lang="en-CA" smtClean="0"/>
              <a:pPr/>
              <a:t>‹#›</a:t>
            </a:fld>
            <a:endParaRPr lang="en-C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B77AFA60-FAF6-4120-BA2D-F0CFC721D6BA}" type="datetime1">
              <a:rPr lang="en-CA" smtClean="0"/>
              <a:pPr/>
              <a:t>2020-03-31</a:t>
            </a:fld>
            <a:endParaRPr lang="en-CA"/>
          </a:p>
        </p:txBody>
      </p:sp>
      <p:sp>
        <p:nvSpPr>
          <p:cNvPr id="4" name="Footer Placeholder 3"/>
          <p:cNvSpPr>
            <a:spLocks noGrp="1"/>
          </p:cNvSpPr>
          <p:nvPr>
            <p:ph type="ftr" sz="quarter" idx="11"/>
          </p:nvPr>
        </p:nvSpPr>
        <p:spPr/>
        <p:txBody>
          <a:bodyPr/>
          <a:lstStyle/>
          <a:p>
            <a:r>
              <a:rPr lang="en-CA"/>
              <a:t>www.bluewaterwoodalliance.com</a:t>
            </a:r>
          </a:p>
        </p:txBody>
      </p:sp>
      <p:sp>
        <p:nvSpPr>
          <p:cNvPr id="5" name="Slide Number Placeholder 4"/>
          <p:cNvSpPr>
            <a:spLocks noGrp="1"/>
          </p:cNvSpPr>
          <p:nvPr>
            <p:ph type="sldNum" sz="quarter" idx="12"/>
          </p:nvPr>
        </p:nvSpPr>
        <p:spPr/>
        <p:txBody>
          <a:bodyPr/>
          <a:lstStyle/>
          <a:p>
            <a:fld id="{E2314FFA-C896-44D7-8FFD-B83B39B5940D}" type="slidenum">
              <a:rPr lang="en-CA" smtClean="0"/>
              <a:pPr/>
              <a:t>‹#›</a:t>
            </a:fld>
            <a:endParaRPr lang="en-C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513C33-F5B1-4A6E-82E2-7AE3658347F7}" type="datetime1">
              <a:rPr lang="en-CA" smtClean="0"/>
              <a:pPr/>
              <a:t>2020-03-31</a:t>
            </a:fld>
            <a:endParaRPr lang="en-CA"/>
          </a:p>
        </p:txBody>
      </p:sp>
      <p:sp>
        <p:nvSpPr>
          <p:cNvPr id="3" name="Footer Placeholder 2"/>
          <p:cNvSpPr>
            <a:spLocks noGrp="1"/>
          </p:cNvSpPr>
          <p:nvPr>
            <p:ph type="ftr" sz="quarter" idx="11"/>
          </p:nvPr>
        </p:nvSpPr>
        <p:spPr/>
        <p:txBody>
          <a:bodyPr/>
          <a:lstStyle/>
          <a:p>
            <a:r>
              <a:rPr lang="en-CA"/>
              <a:t>www.bluewaterwoodalliance.com</a:t>
            </a:r>
          </a:p>
        </p:txBody>
      </p:sp>
      <p:sp>
        <p:nvSpPr>
          <p:cNvPr id="4" name="Slide Number Placeholder 3"/>
          <p:cNvSpPr>
            <a:spLocks noGrp="1"/>
          </p:cNvSpPr>
          <p:nvPr>
            <p:ph type="sldNum" sz="quarter" idx="12"/>
          </p:nvPr>
        </p:nvSpPr>
        <p:spPr/>
        <p:txBody>
          <a:bodyPr/>
          <a:lstStyle/>
          <a:p>
            <a:fld id="{E2314FFA-C896-44D7-8FFD-B83B39B5940D}"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9376A7D-5FCE-4AB7-8F67-DD178F2B7814}" type="datetime1">
              <a:rPr lang="en-CA" smtClean="0"/>
              <a:pPr/>
              <a:t>2020-03-31</a:t>
            </a:fld>
            <a:endParaRPr lang="en-CA"/>
          </a:p>
        </p:txBody>
      </p:sp>
      <p:sp>
        <p:nvSpPr>
          <p:cNvPr id="5" name="Footer Placeholder 4"/>
          <p:cNvSpPr>
            <a:spLocks noGrp="1"/>
          </p:cNvSpPr>
          <p:nvPr>
            <p:ph type="ftr" sz="quarter" idx="11"/>
          </p:nvPr>
        </p:nvSpPr>
        <p:spPr/>
        <p:txBody>
          <a:bodyPr/>
          <a:lstStyle/>
          <a:p>
            <a:r>
              <a:rPr lang="en-CA"/>
              <a:t>www.bluewaterwoodalliance.com</a:t>
            </a:r>
            <a:endParaRPr lang="en-CA" dirty="0"/>
          </a:p>
        </p:txBody>
      </p:sp>
      <p:sp>
        <p:nvSpPr>
          <p:cNvPr id="6" name="Slide Number Placeholder 5"/>
          <p:cNvSpPr>
            <a:spLocks noGrp="1"/>
          </p:cNvSpPr>
          <p:nvPr>
            <p:ph type="sldNum" sz="quarter" idx="12"/>
          </p:nvPr>
        </p:nvSpPr>
        <p:spPr/>
        <p:txBody>
          <a:bodyPr/>
          <a:lstStyle/>
          <a:p>
            <a:fld id="{8F735843-A5CC-4666-82ED-931C9C522FD8}" type="slidenum">
              <a:rPr lang="en-CA" smtClean="0"/>
              <a:pPr/>
              <a:t>‹#›</a:t>
            </a:fld>
            <a:endParaRPr lang="en-CA" dirty="0"/>
          </a:p>
        </p:txBody>
      </p:sp>
      <p:cxnSp>
        <p:nvCxnSpPr>
          <p:cNvPr id="8" name="Straight Connector 7"/>
          <p:cNvCxnSpPr/>
          <p:nvPr userDrawn="1"/>
        </p:nvCxnSpPr>
        <p:spPr>
          <a:xfrm>
            <a:off x="467544" y="1484784"/>
            <a:ext cx="8208912"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7D4510-E7ED-4464-BBD0-41EC4FFD8062}" type="datetime1">
              <a:rPr lang="en-CA" smtClean="0"/>
              <a:pPr/>
              <a:t>2020-03-31</a:t>
            </a:fld>
            <a:endParaRPr lang="en-CA"/>
          </a:p>
        </p:txBody>
      </p:sp>
      <p:sp>
        <p:nvSpPr>
          <p:cNvPr id="6" name="Footer Placeholder 5"/>
          <p:cNvSpPr>
            <a:spLocks noGrp="1"/>
          </p:cNvSpPr>
          <p:nvPr>
            <p:ph type="ftr" sz="quarter" idx="11"/>
          </p:nvPr>
        </p:nvSpPr>
        <p:spPr/>
        <p:txBody>
          <a:bodyPr/>
          <a:lstStyle/>
          <a:p>
            <a:r>
              <a:rPr lang="en-CA"/>
              <a:t>www.bluewaterwoodalliance.com</a:t>
            </a:r>
          </a:p>
        </p:txBody>
      </p:sp>
      <p:sp>
        <p:nvSpPr>
          <p:cNvPr id="7" name="Slide Number Placeholder 6"/>
          <p:cNvSpPr>
            <a:spLocks noGrp="1"/>
          </p:cNvSpPr>
          <p:nvPr>
            <p:ph type="sldNum" sz="quarter" idx="12"/>
          </p:nvPr>
        </p:nvSpPr>
        <p:spPr/>
        <p:txBody>
          <a:bodyPr/>
          <a:lstStyle/>
          <a:p>
            <a:fld id="{E2314FFA-C896-44D7-8FFD-B83B39B5940D}" type="slidenum">
              <a:rPr lang="en-CA" smtClean="0"/>
              <a:pPr/>
              <a:t>‹#›</a:t>
            </a:fld>
            <a:endParaRPr lang="en-C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4EFA76-1A1A-4EDE-80DB-7597C8F3602B}" type="datetime1">
              <a:rPr lang="en-CA" smtClean="0"/>
              <a:pPr/>
              <a:t>2020-03-31</a:t>
            </a:fld>
            <a:endParaRPr lang="en-CA"/>
          </a:p>
        </p:txBody>
      </p:sp>
      <p:sp>
        <p:nvSpPr>
          <p:cNvPr id="6" name="Footer Placeholder 5"/>
          <p:cNvSpPr>
            <a:spLocks noGrp="1"/>
          </p:cNvSpPr>
          <p:nvPr>
            <p:ph type="ftr" sz="quarter" idx="11"/>
          </p:nvPr>
        </p:nvSpPr>
        <p:spPr/>
        <p:txBody>
          <a:bodyPr/>
          <a:lstStyle/>
          <a:p>
            <a:r>
              <a:rPr lang="en-CA"/>
              <a:t>www.bluewaterwoodalliance.com</a:t>
            </a:r>
          </a:p>
        </p:txBody>
      </p:sp>
      <p:sp>
        <p:nvSpPr>
          <p:cNvPr id="7" name="Slide Number Placeholder 6"/>
          <p:cNvSpPr>
            <a:spLocks noGrp="1"/>
          </p:cNvSpPr>
          <p:nvPr>
            <p:ph type="sldNum" sz="quarter" idx="12"/>
          </p:nvPr>
        </p:nvSpPr>
        <p:spPr/>
        <p:txBody>
          <a:bodyPr/>
          <a:lstStyle/>
          <a:p>
            <a:fld id="{E2314FFA-C896-44D7-8FFD-B83B39B5940D}" type="slidenum">
              <a:rPr lang="en-CA" smtClean="0"/>
              <a:pPr/>
              <a:t>‹#›</a:t>
            </a:fld>
            <a:endParaRPr lang="en-C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36DA862-0E7F-4B76-9E29-453DF7F3990E}" type="datetime1">
              <a:rPr lang="en-CA" smtClean="0"/>
              <a:pPr/>
              <a:t>2020-03-31</a:t>
            </a:fld>
            <a:endParaRPr lang="en-CA"/>
          </a:p>
        </p:txBody>
      </p:sp>
      <p:sp>
        <p:nvSpPr>
          <p:cNvPr id="5" name="Footer Placeholder 4"/>
          <p:cNvSpPr>
            <a:spLocks noGrp="1"/>
          </p:cNvSpPr>
          <p:nvPr>
            <p:ph type="ftr" sz="quarter" idx="11"/>
          </p:nvPr>
        </p:nvSpPr>
        <p:spPr/>
        <p:txBody>
          <a:bodyPr/>
          <a:lstStyle/>
          <a:p>
            <a:r>
              <a:rPr lang="en-CA"/>
              <a:t>www.bluewaterwoodalliance.com</a:t>
            </a:r>
          </a:p>
        </p:txBody>
      </p:sp>
      <p:sp>
        <p:nvSpPr>
          <p:cNvPr id="6" name="Slide Number Placeholder 5"/>
          <p:cNvSpPr>
            <a:spLocks noGrp="1"/>
          </p:cNvSpPr>
          <p:nvPr>
            <p:ph type="sldNum" sz="quarter" idx="12"/>
          </p:nvPr>
        </p:nvSpPr>
        <p:spPr/>
        <p:txBody>
          <a:bodyPr/>
          <a:lstStyle/>
          <a:p>
            <a:fld id="{E2314FFA-C896-44D7-8FFD-B83B39B5940D}" type="slidenum">
              <a:rPr lang="en-CA" smtClean="0"/>
              <a:pPr/>
              <a:t>‹#›</a:t>
            </a:fld>
            <a:endParaRPr lang="en-C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43DAC3B-BEA0-4B2E-957E-0D2D5D113FBF}" type="datetime1">
              <a:rPr lang="en-CA" smtClean="0"/>
              <a:pPr/>
              <a:t>2020-03-31</a:t>
            </a:fld>
            <a:endParaRPr lang="en-CA"/>
          </a:p>
        </p:txBody>
      </p:sp>
      <p:sp>
        <p:nvSpPr>
          <p:cNvPr id="5" name="Footer Placeholder 4"/>
          <p:cNvSpPr>
            <a:spLocks noGrp="1"/>
          </p:cNvSpPr>
          <p:nvPr>
            <p:ph type="ftr" sz="quarter" idx="11"/>
          </p:nvPr>
        </p:nvSpPr>
        <p:spPr/>
        <p:txBody>
          <a:bodyPr/>
          <a:lstStyle/>
          <a:p>
            <a:r>
              <a:rPr lang="en-CA"/>
              <a:t>www.bluewaterwoodalliance.com</a:t>
            </a:r>
          </a:p>
        </p:txBody>
      </p:sp>
      <p:sp>
        <p:nvSpPr>
          <p:cNvPr id="6" name="Slide Number Placeholder 5"/>
          <p:cNvSpPr>
            <a:spLocks noGrp="1"/>
          </p:cNvSpPr>
          <p:nvPr>
            <p:ph type="sldNum" sz="quarter" idx="12"/>
          </p:nvPr>
        </p:nvSpPr>
        <p:spPr/>
        <p:txBody>
          <a:bodyPr/>
          <a:lstStyle/>
          <a:p>
            <a:fld id="{E2314FFA-C896-44D7-8FFD-B83B39B5940D}" type="slidenum">
              <a:rPr lang="en-CA" smtClean="0"/>
              <a:pPr/>
              <a:t>‹#›</a:t>
            </a:fld>
            <a:endParaRPr lang="en-C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A8B913BD-3609-43C4-90D3-2C1282EBB246}" type="datetime1">
              <a:rPr lang="en-CA" smtClean="0"/>
              <a:pPr/>
              <a:t>2020-03-31</a:t>
            </a:fld>
            <a:endParaRPr lang="en-CA"/>
          </a:p>
        </p:txBody>
      </p:sp>
      <p:sp>
        <p:nvSpPr>
          <p:cNvPr id="5" name="Footer Placeholder 4"/>
          <p:cNvSpPr>
            <a:spLocks noGrp="1"/>
          </p:cNvSpPr>
          <p:nvPr>
            <p:ph type="ftr" sz="quarter" idx="11"/>
          </p:nvPr>
        </p:nvSpPr>
        <p:spPr/>
        <p:txBody>
          <a:bodyPr/>
          <a:lstStyle/>
          <a:p>
            <a:r>
              <a:rPr lang="en-CA"/>
              <a:t>www.bluewaterwoodalliance.com</a:t>
            </a:r>
          </a:p>
        </p:txBody>
      </p:sp>
      <p:sp>
        <p:nvSpPr>
          <p:cNvPr id="6" name="Slide Number Placeholder 5"/>
          <p:cNvSpPr>
            <a:spLocks noGrp="1"/>
          </p:cNvSpPr>
          <p:nvPr>
            <p:ph type="sldNum" sz="quarter" idx="12"/>
          </p:nvPr>
        </p:nvSpPr>
        <p:spPr/>
        <p:txBody>
          <a:bodyPr/>
          <a:lstStyle/>
          <a:p>
            <a:fld id="{CC08C0B9-87DE-4E5E-955A-0C2D0D5895C0}" type="slidenum">
              <a:rPr lang="en-CA" smtClean="0"/>
              <a:pPr/>
              <a:t>‹#›</a:t>
            </a:fld>
            <a:endParaRPr lang="en-C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A17AB6F-EF27-4581-8E55-D08DBD899FE3}" type="datetime1">
              <a:rPr lang="en-CA" smtClean="0"/>
              <a:pPr/>
              <a:t>2020-03-31</a:t>
            </a:fld>
            <a:endParaRPr lang="en-CA"/>
          </a:p>
        </p:txBody>
      </p:sp>
      <p:sp>
        <p:nvSpPr>
          <p:cNvPr id="5" name="Footer Placeholder 4"/>
          <p:cNvSpPr>
            <a:spLocks noGrp="1"/>
          </p:cNvSpPr>
          <p:nvPr>
            <p:ph type="ftr" sz="quarter" idx="11"/>
          </p:nvPr>
        </p:nvSpPr>
        <p:spPr/>
        <p:txBody>
          <a:bodyPr/>
          <a:lstStyle/>
          <a:p>
            <a:r>
              <a:rPr lang="en-CA"/>
              <a:t>www.bluewaterwoodalliance.com</a:t>
            </a:r>
          </a:p>
        </p:txBody>
      </p:sp>
      <p:sp>
        <p:nvSpPr>
          <p:cNvPr id="6" name="Slide Number Placeholder 5"/>
          <p:cNvSpPr>
            <a:spLocks noGrp="1"/>
          </p:cNvSpPr>
          <p:nvPr>
            <p:ph type="sldNum" sz="quarter" idx="12"/>
          </p:nvPr>
        </p:nvSpPr>
        <p:spPr/>
        <p:txBody>
          <a:bodyPr/>
          <a:lstStyle/>
          <a:p>
            <a:fld id="{CC08C0B9-87DE-4E5E-955A-0C2D0D5895C0}" type="slidenum">
              <a:rPr lang="en-CA" smtClean="0"/>
              <a:pPr/>
              <a:t>‹#›</a:t>
            </a:fld>
            <a:endParaRPr lang="en-CA"/>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E50470-19EF-40AB-B561-E5DFAEB40CE4}" type="datetime1">
              <a:rPr lang="en-CA" smtClean="0"/>
              <a:pPr/>
              <a:t>2020-03-31</a:t>
            </a:fld>
            <a:endParaRPr lang="en-CA"/>
          </a:p>
        </p:txBody>
      </p:sp>
      <p:sp>
        <p:nvSpPr>
          <p:cNvPr id="5" name="Footer Placeholder 4"/>
          <p:cNvSpPr>
            <a:spLocks noGrp="1"/>
          </p:cNvSpPr>
          <p:nvPr>
            <p:ph type="ftr" sz="quarter" idx="11"/>
          </p:nvPr>
        </p:nvSpPr>
        <p:spPr/>
        <p:txBody>
          <a:bodyPr/>
          <a:lstStyle/>
          <a:p>
            <a:r>
              <a:rPr lang="en-CA"/>
              <a:t>www.bluewaterwoodalliance.com</a:t>
            </a:r>
          </a:p>
        </p:txBody>
      </p:sp>
      <p:sp>
        <p:nvSpPr>
          <p:cNvPr id="6" name="Slide Number Placeholder 5"/>
          <p:cNvSpPr>
            <a:spLocks noGrp="1"/>
          </p:cNvSpPr>
          <p:nvPr>
            <p:ph type="sldNum" sz="quarter" idx="12"/>
          </p:nvPr>
        </p:nvSpPr>
        <p:spPr/>
        <p:txBody>
          <a:bodyPr/>
          <a:lstStyle/>
          <a:p>
            <a:fld id="{CC08C0B9-87DE-4E5E-955A-0C2D0D5895C0}" type="slidenum">
              <a:rPr lang="en-CA" smtClean="0"/>
              <a:pPr/>
              <a:t>‹#›</a:t>
            </a:fld>
            <a:endParaRPr lang="en-CA"/>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22D56304-A617-49D0-99E3-6B69D528D9BE}" type="datetime1">
              <a:rPr lang="en-CA" smtClean="0"/>
              <a:pPr/>
              <a:t>2020-03-31</a:t>
            </a:fld>
            <a:endParaRPr lang="en-CA"/>
          </a:p>
        </p:txBody>
      </p:sp>
      <p:sp>
        <p:nvSpPr>
          <p:cNvPr id="6" name="Footer Placeholder 5"/>
          <p:cNvSpPr>
            <a:spLocks noGrp="1"/>
          </p:cNvSpPr>
          <p:nvPr>
            <p:ph type="ftr" sz="quarter" idx="11"/>
          </p:nvPr>
        </p:nvSpPr>
        <p:spPr/>
        <p:txBody>
          <a:bodyPr/>
          <a:lstStyle/>
          <a:p>
            <a:r>
              <a:rPr lang="en-CA"/>
              <a:t>www.bluewaterwoodalliance.com</a:t>
            </a:r>
          </a:p>
        </p:txBody>
      </p:sp>
      <p:sp>
        <p:nvSpPr>
          <p:cNvPr id="7" name="Slide Number Placeholder 6"/>
          <p:cNvSpPr>
            <a:spLocks noGrp="1"/>
          </p:cNvSpPr>
          <p:nvPr>
            <p:ph type="sldNum" sz="quarter" idx="12"/>
          </p:nvPr>
        </p:nvSpPr>
        <p:spPr/>
        <p:txBody>
          <a:bodyPr/>
          <a:lstStyle/>
          <a:p>
            <a:fld id="{CC08C0B9-87DE-4E5E-955A-0C2D0D5895C0}" type="slidenum">
              <a:rPr lang="en-CA" smtClean="0"/>
              <a:pPr/>
              <a:t>‹#›</a:t>
            </a:fld>
            <a:endParaRPr lang="en-CA"/>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741DE672-292E-4B1C-9C1D-8932CA32C904}" type="datetime1">
              <a:rPr lang="en-CA" smtClean="0"/>
              <a:pPr/>
              <a:t>2020-03-31</a:t>
            </a:fld>
            <a:endParaRPr lang="en-CA"/>
          </a:p>
        </p:txBody>
      </p:sp>
      <p:sp>
        <p:nvSpPr>
          <p:cNvPr id="8" name="Footer Placeholder 7"/>
          <p:cNvSpPr>
            <a:spLocks noGrp="1"/>
          </p:cNvSpPr>
          <p:nvPr>
            <p:ph type="ftr" sz="quarter" idx="11"/>
          </p:nvPr>
        </p:nvSpPr>
        <p:spPr/>
        <p:txBody>
          <a:bodyPr/>
          <a:lstStyle/>
          <a:p>
            <a:r>
              <a:rPr lang="en-CA"/>
              <a:t>www.bluewaterwoodalliance.com</a:t>
            </a:r>
          </a:p>
        </p:txBody>
      </p:sp>
      <p:sp>
        <p:nvSpPr>
          <p:cNvPr id="9" name="Slide Number Placeholder 8"/>
          <p:cNvSpPr>
            <a:spLocks noGrp="1"/>
          </p:cNvSpPr>
          <p:nvPr>
            <p:ph type="sldNum" sz="quarter" idx="12"/>
          </p:nvPr>
        </p:nvSpPr>
        <p:spPr/>
        <p:txBody>
          <a:bodyPr/>
          <a:lstStyle/>
          <a:p>
            <a:fld id="{CC08C0B9-87DE-4E5E-955A-0C2D0D5895C0}" type="slidenum">
              <a:rPr lang="en-CA" smtClean="0"/>
              <a:pPr/>
              <a:t>‹#›</a:t>
            </a:fld>
            <a:endParaRPr lang="en-CA"/>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AA56BDDC-357C-4FFA-843E-EE88EE0F9498}" type="datetime1">
              <a:rPr lang="en-CA" smtClean="0"/>
              <a:pPr/>
              <a:t>2020-03-31</a:t>
            </a:fld>
            <a:endParaRPr lang="en-CA"/>
          </a:p>
        </p:txBody>
      </p:sp>
      <p:sp>
        <p:nvSpPr>
          <p:cNvPr id="4" name="Footer Placeholder 3"/>
          <p:cNvSpPr>
            <a:spLocks noGrp="1"/>
          </p:cNvSpPr>
          <p:nvPr>
            <p:ph type="ftr" sz="quarter" idx="11"/>
          </p:nvPr>
        </p:nvSpPr>
        <p:spPr/>
        <p:txBody>
          <a:bodyPr/>
          <a:lstStyle/>
          <a:p>
            <a:r>
              <a:rPr lang="en-CA"/>
              <a:t>www.bluewaterwoodalliance.com</a:t>
            </a:r>
          </a:p>
        </p:txBody>
      </p:sp>
      <p:sp>
        <p:nvSpPr>
          <p:cNvPr id="5" name="Slide Number Placeholder 4"/>
          <p:cNvSpPr>
            <a:spLocks noGrp="1"/>
          </p:cNvSpPr>
          <p:nvPr>
            <p:ph type="sldNum" sz="quarter" idx="12"/>
          </p:nvPr>
        </p:nvSpPr>
        <p:spPr/>
        <p:txBody>
          <a:bodyPr/>
          <a:lstStyle/>
          <a:p>
            <a:fld id="{CC08C0B9-87DE-4E5E-955A-0C2D0D5895C0}"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C4933-51BD-4BF2-AA51-9F3BCE63367D}" type="datetime1">
              <a:rPr lang="en-CA" smtClean="0"/>
              <a:pPr/>
              <a:t>2020-03-31</a:t>
            </a:fld>
            <a:endParaRPr lang="en-CA"/>
          </a:p>
        </p:txBody>
      </p:sp>
      <p:sp>
        <p:nvSpPr>
          <p:cNvPr id="5" name="Footer Placeholder 4"/>
          <p:cNvSpPr>
            <a:spLocks noGrp="1"/>
          </p:cNvSpPr>
          <p:nvPr>
            <p:ph type="ftr" sz="quarter" idx="11"/>
          </p:nvPr>
        </p:nvSpPr>
        <p:spPr/>
        <p:txBody>
          <a:bodyPr/>
          <a:lstStyle/>
          <a:p>
            <a:r>
              <a:rPr lang="en-CA"/>
              <a:t>www.bluewaterwoodalliance.com</a:t>
            </a:r>
          </a:p>
        </p:txBody>
      </p:sp>
      <p:sp>
        <p:nvSpPr>
          <p:cNvPr id="6" name="Slide Number Placeholder 5"/>
          <p:cNvSpPr>
            <a:spLocks noGrp="1"/>
          </p:cNvSpPr>
          <p:nvPr>
            <p:ph type="sldNum" sz="quarter" idx="12"/>
          </p:nvPr>
        </p:nvSpPr>
        <p:spPr/>
        <p:txBody>
          <a:bodyPr/>
          <a:lstStyle/>
          <a:p>
            <a:fld id="{8F735843-A5CC-4666-82ED-931C9C522FD8}" type="slidenum">
              <a:rPr lang="en-CA" smtClean="0"/>
              <a:pPr/>
              <a:t>‹#›</a:t>
            </a:fld>
            <a:endParaRPr lang="en-C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BA539-682D-4048-8B0D-D63590C496DF}" type="datetime1">
              <a:rPr lang="en-CA" smtClean="0"/>
              <a:pPr/>
              <a:t>2020-03-31</a:t>
            </a:fld>
            <a:endParaRPr lang="en-CA"/>
          </a:p>
        </p:txBody>
      </p:sp>
      <p:sp>
        <p:nvSpPr>
          <p:cNvPr id="3" name="Footer Placeholder 2"/>
          <p:cNvSpPr>
            <a:spLocks noGrp="1"/>
          </p:cNvSpPr>
          <p:nvPr>
            <p:ph type="ftr" sz="quarter" idx="11"/>
          </p:nvPr>
        </p:nvSpPr>
        <p:spPr/>
        <p:txBody>
          <a:bodyPr/>
          <a:lstStyle/>
          <a:p>
            <a:r>
              <a:rPr lang="en-CA"/>
              <a:t>www.bluewaterwoodalliance.com</a:t>
            </a:r>
          </a:p>
        </p:txBody>
      </p:sp>
      <p:sp>
        <p:nvSpPr>
          <p:cNvPr id="4" name="Slide Number Placeholder 3"/>
          <p:cNvSpPr>
            <a:spLocks noGrp="1"/>
          </p:cNvSpPr>
          <p:nvPr>
            <p:ph type="sldNum" sz="quarter" idx="12"/>
          </p:nvPr>
        </p:nvSpPr>
        <p:spPr/>
        <p:txBody>
          <a:bodyPr/>
          <a:lstStyle/>
          <a:p>
            <a:fld id="{CC08C0B9-87DE-4E5E-955A-0C2D0D5895C0}" type="slidenum">
              <a:rPr lang="en-CA" smtClean="0"/>
              <a:pPr/>
              <a:t>‹#›</a:t>
            </a:fld>
            <a:endParaRPr lang="en-CA"/>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C08410-6F9C-4773-8266-02D49A2BABCB}" type="datetime1">
              <a:rPr lang="en-CA" smtClean="0"/>
              <a:pPr/>
              <a:t>2020-03-31</a:t>
            </a:fld>
            <a:endParaRPr lang="en-CA"/>
          </a:p>
        </p:txBody>
      </p:sp>
      <p:sp>
        <p:nvSpPr>
          <p:cNvPr id="6" name="Footer Placeholder 5"/>
          <p:cNvSpPr>
            <a:spLocks noGrp="1"/>
          </p:cNvSpPr>
          <p:nvPr>
            <p:ph type="ftr" sz="quarter" idx="11"/>
          </p:nvPr>
        </p:nvSpPr>
        <p:spPr/>
        <p:txBody>
          <a:bodyPr/>
          <a:lstStyle/>
          <a:p>
            <a:r>
              <a:rPr lang="en-CA"/>
              <a:t>www.bluewaterwoodalliance.com</a:t>
            </a:r>
          </a:p>
        </p:txBody>
      </p:sp>
      <p:sp>
        <p:nvSpPr>
          <p:cNvPr id="7" name="Slide Number Placeholder 6"/>
          <p:cNvSpPr>
            <a:spLocks noGrp="1"/>
          </p:cNvSpPr>
          <p:nvPr>
            <p:ph type="sldNum" sz="quarter" idx="12"/>
          </p:nvPr>
        </p:nvSpPr>
        <p:spPr/>
        <p:txBody>
          <a:bodyPr/>
          <a:lstStyle/>
          <a:p>
            <a:fld id="{CC08C0B9-87DE-4E5E-955A-0C2D0D5895C0}" type="slidenum">
              <a:rPr lang="en-CA" smtClean="0"/>
              <a:pPr/>
              <a:t>‹#›</a:t>
            </a:fld>
            <a:endParaRPr lang="en-CA"/>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E05BDB-CD5D-49DF-ACAB-B97E7A3C8F92}" type="datetime1">
              <a:rPr lang="en-CA" smtClean="0"/>
              <a:pPr/>
              <a:t>2020-03-31</a:t>
            </a:fld>
            <a:endParaRPr lang="en-CA"/>
          </a:p>
        </p:txBody>
      </p:sp>
      <p:sp>
        <p:nvSpPr>
          <p:cNvPr id="6" name="Footer Placeholder 5"/>
          <p:cNvSpPr>
            <a:spLocks noGrp="1"/>
          </p:cNvSpPr>
          <p:nvPr>
            <p:ph type="ftr" sz="quarter" idx="11"/>
          </p:nvPr>
        </p:nvSpPr>
        <p:spPr/>
        <p:txBody>
          <a:bodyPr/>
          <a:lstStyle/>
          <a:p>
            <a:r>
              <a:rPr lang="en-CA"/>
              <a:t>www.bluewaterwoodalliance.com</a:t>
            </a:r>
          </a:p>
        </p:txBody>
      </p:sp>
      <p:sp>
        <p:nvSpPr>
          <p:cNvPr id="7" name="Slide Number Placeholder 6"/>
          <p:cNvSpPr>
            <a:spLocks noGrp="1"/>
          </p:cNvSpPr>
          <p:nvPr>
            <p:ph type="sldNum" sz="quarter" idx="12"/>
          </p:nvPr>
        </p:nvSpPr>
        <p:spPr/>
        <p:txBody>
          <a:bodyPr/>
          <a:lstStyle/>
          <a:p>
            <a:fld id="{CC08C0B9-87DE-4E5E-955A-0C2D0D5895C0}" type="slidenum">
              <a:rPr lang="en-CA" smtClean="0"/>
              <a:pPr/>
              <a:t>‹#›</a:t>
            </a:fld>
            <a:endParaRPr lang="en-CA"/>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0F8325C-03CE-4F88-AA5A-4CAF19B09646}" type="datetime1">
              <a:rPr lang="en-CA" smtClean="0"/>
              <a:pPr/>
              <a:t>2020-03-31</a:t>
            </a:fld>
            <a:endParaRPr lang="en-CA"/>
          </a:p>
        </p:txBody>
      </p:sp>
      <p:sp>
        <p:nvSpPr>
          <p:cNvPr id="5" name="Footer Placeholder 4"/>
          <p:cNvSpPr>
            <a:spLocks noGrp="1"/>
          </p:cNvSpPr>
          <p:nvPr>
            <p:ph type="ftr" sz="quarter" idx="11"/>
          </p:nvPr>
        </p:nvSpPr>
        <p:spPr/>
        <p:txBody>
          <a:bodyPr/>
          <a:lstStyle/>
          <a:p>
            <a:r>
              <a:rPr lang="en-CA"/>
              <a:t>www.bluewaterwoodalliance.com</a:t>
            </a:r>
          </a:p>
        </p:txBody>
      </p:sp>
      <p:sp>
        <p:nvSpPr>
          <p:cNvPr id="6" name="Slide Number Placeholder 5"/>
          <p:cNvSpPr>
            <a:spLocks noGrp="1"/>
          </p:cNvSpPr>
          <p:nvPr>
            <p:ph type="sldNum" sz="quarter" idx="12"/>
          </p:nvPr>
        </p:nvSpPr>
        <p:spPr/>
        <p:txBody>
          <a:bodyPr/>
          <a:lstStyle/>
          <a:p>
            <a:fld id="{CC08C0B9-87DE-4E5E-955A-0C2D0D5895C0}" type="slidenum">
              <a:rPr lang="en-CA" smtClean="0"/>
              <a:pPr/>
              <a:t>‹#›</a:t>
            </a:fld>
            <a:endParaRPr lang="en-CA"/>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0EE3C2B-EEBF-44B8-AAA5-090CD7CC3960}" type="datetime1">
              <a:rPr lang="en-CA" smtClean="0"/>
              <a:pPr/>
              <a:t>2020-03-31</a:t>
            </a:fld>
            <a:endParaRPr lang="en-CA"/>
          </a:p>
        </p:txBody>
      </p:sp>
      <p:sp>
        <p:nvSpPr>
          <p:cNvPr id="5" name="Footer Placeholder 4"/>
          <p:cNvSpPr>
            <a:spLocks noGrp="1"/>
          </p:cNvSpPr>
          <p:nvPr>
            <p:ph type="ftr" sz="quarter" idx="11"/>
          </p:nvPr>
        </p:nvSpPr>
        <p:spPr/>
        <p:txBody>
          <a:bodyPr/>
          <a:lstStyle/>
          <a:p>
            <a:r>
              <a:rPr lang="en-CA"/>
              <a:t>www.bluewaterwoodalliance.com</a:t>
            </a:r>
          </a:p>
        </p:txBody>
      </p:sp>
      <p:sp>
        <p:nvSpPr>
          <p:cNvPr id="6" name="Slide Number Placeholder 5"/>
          <p:cNvSpPr>
            <a:spLocks noGrp="1"/>
          </p:cNvSpPr>
          <p:nvPr>
            <p:ph type="sldNum" sz="quarter" idx="12"/>
          </p:nvPr>
        </p:nvSpPr>
        <p:spPr/>
        <p:txBody>
          <a:bodyPr/>
          <a:lstStyle/>
          <a:p>
            <a:fld id="{CC08C0B9-87DE-4E5E-955A-0C2D0D5895C0}"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B2E38A1E-72C4-4859-BD04-335C0A4859DD}" type="datetime1">
              <a:rPr lang="en-CA" smtClean="0"/>
              <a:pPr/>
              <a:t>2020-03-31</a:t>
            </a:fld>
            <a:endParaRPr lang="en-CA"/>
          </a:p>
        </p:txBody>
      </p:sp>
      <p:sp>
        <p:nvSpPr>
          <p:cNvPr id="6" name="Footer Placeholder 5"/>
          <p:cNvSpPr>
            <a:spLocks noGrp="1"/>
          </p:cNvSpPr>
          <p:nvPr>
            <p:ph type="ftr" sz="quarter" idx="11"/>
          </p:nvPr>
        </p:nvSpPr>
        <p:spPr/>
        <p:txBody>
          <a:bodyPr/>
          <a:lstStyle/>
          <a:p>
            <a:r>
              <a:rPr lang="en-CA"/>
              <a:t>www.bluewaterwoodalliance.com</a:t>
            </a:r>
          </a:p>
        </p:txBody>
      </p:sp>
      <p:sp>
        <p:nvSpPr>
          <p:cNvPr id="7" name="Slide Number Placeholder 6"/>
          <p:cNvSpPr>
            <a:spLocks noGrp="1"/>
          </p:cNvSpPr>
          <p:nvPr>
            <p:ph type="sldNum" sz="quarter" idx="12"/>
          </p:nvPr>
        </p:nvSpPr>
        <p:spPr/>
        <p:txBody>
          <a:bodyPr/>
          <a:lstStyle/>
          <a:p>
            <a:fld id="{8F735843-A5CC-4666-82ED-931C9C522FD8}"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575587AA-13D5-4F70-826F-3C37332CB898}" type="datetime1">
              <a:rPr lang="en-CA" smtClean="0"/>
              <a:pPr/>
              <a:t>2020-03-31</a:t>
            </a:fld>
            <a:endParaRPr lang="en-CA"/>
          </a:p>
        </p:txBody>
      </p:sp>
      <p:sp>
        <p:nvSpPr>
          <p:cNvPr id="8" name="Footer Placeholder 7"/>
          <p:cNvSpPr>
            <a:spLocks noGrp="1"/>
          </p:cNvSpPr>
          <p:nvPr>
            <p:ph type="ftr" sz="quarter" idx="11"/>
          </p:nvPr>
        </p:nvSpPr>
        <p:spPr/>
        <p:txBody>
          <a:bodyPr/>
          <a:lstStyle/>
          <a:p>
            <a:r>
              <a:rPr lang="en-CA"/>
              <a:t>www.bluewaterwoodalliance.com</a:t>
            </a:r>
          </a:p>
        </p:txBody>
      </p:sp>
      <p:sp>
        <p:nvSpPr>
          <p:cNvPr id="9" name="Slide Number Placeholder 8"/>
          <p:cNvSpPr>
            <a:spLocks noGrp="1"/>
          </p:cNvSpPr>
          <p:nvPr>
            <p:ph type="sldNum" sz="quarter" idx="12"/>
          </p:nvPr>
        </p:nvSpPr>
        <p:spPr/>
        <p:txBody>
          <a:bodyPr/>
          <a:lstStyle/>
          <a:p>
            <a:fld id="{8F735843-A5CC-4666-82ED-931C9C522FD8}"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81575854-3436-4AB9-89D9-3A23DDCE2E7E}" type="datetime1">
              <a:rPr lang="en-CA" smtClean="0"/>
              <a:pPr/>
              <a:t>2020-03-31</a:t>
            </a:fld>
            <a:endParaRPr lang="en-CA"/>
          </a:p>
        </p:txBody>
      </p:sp>
      <p:sp>
        <p:nvSpPr>
          <p:cNvPr id="4" name="Footer Placeholder 3"/>
          <p:cNvSpPr>
            <a:spLocks noGrp="1"/>
          </p:cNvSpPr>
          <p:nvPr>
            <p:ph type="ftr" sz="quarter" idx="11"/>
          </p:nvPr>
        </p:nvSpPr>
        <p:spPr/>
        <p:txBody>
          <a:bodyPr/>
          <a:lstStyle/>
          <a:p>
            <a:r>
              <a:rPr lang="en-CA"/>
              <a:t>www.bluewaterwoodalliance.com</a:t>
            </a:r>
          </a:p>
        </p:txBody>
      </p:sp>
      <p:sp>
        <p:nvSpPr>
          <p:cNvPr id="5" name="Slide Number Placeholder 4"/>
          <p:cNvSpPr>
            <a:spLocks noGrp="1"/>
          </p:cNvSpPr>
          <p:nvPr>
            <p:ph type="sldNum" sz="quarter" idx="12"/>
          </p:nvPr>
        </p:nvSpPr>
        <p:spPr/>
        <p:txBody>
          <a:bodyPr/>
          <a:lstStyle/>
          <a:p>
            <a:fld id="{8F735843-A5CC-4666-82ED-931C9C522FD8}"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38A71-680F-417B-94D0-8366DB7AD381}" type="datetime1">
              <a:rPr lang="en-CA" smtClean="0"/>
              <a:pPr/>
              <a:t>2020-03-31</a:t>
            </a:fld>
            <a:endParaRPr lang="en-CA"/>
          </a:p>
        </p:txBody>
      </p:sp>
      <p:sp>
        <p:nvSpPr>
          <p:cNvPr id="3" name="Footer Placeholder 2"/>
          <p:cNvSpPr>
            <a:spLocks noGrp="1"/>
          </p:cNvSpPr>
          <p:nvPr>
            <p:ph type="ftr" sz="quarter" idx="11"/>
          </p:nvPr>
        </p:nvSpPr>
        <p:spPr/>
        <p:txBody>
          <a:bodyPr/>
          <a:lstStyle/>
          <a:p>
            <a:r>
              <a:rPr lang="en-CA"/>
              <a:t>www.bluewaterwoodalliance.com</a:t>
            </a:r>
          </a:p>
        </p:txBody>
      </p:sp>
      <p:sp>
        <p:nvSpPr>
          <p:cNvPr id="4" name="Slide Number Placeholder 3"/>
          <p:cNvSpPr>
            <a:spLocks noGrp="1"/>
          </p:cNvSpPr>
          <p:nvPr>
            <p:ph type="sldNum" sz="quarter" idx="12"/>
          </p:nvPr>
        </p:nvSpPr>
        <p:spPr/>
        <p:txBody>
          <a:bodyPr/>
          <a:lstStyle/>
          <a:p>
            <a:fld id="{8F735843-A5CC-4666-82ED-931C9C522FD8}"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D23F97-34A4-495D-B886-F0272EBC1E19}" type="datetime1">
              <a:rPr lang="en-CA" smtClean="0"/>
              <a:pPr/>
              <a:t>2020-03-31</a:t>
            </a:fld>
            <a:endParaRPr lang="en-CA"/>
          </a:p>
        </p:txBody>
      </p:sp>
      <p:sp>
        <p:nvSpPr>
          <p:cNvPr id="6" name="Footer Placeholder 5"/>
          <p:cNvSpPr>
            <a:spLocks noGrp="1"/>
          </p:cNvSpPr>
          <p:nvPr>
            <p:ph type="ftr" sz="quarter" idx="11"/>
          </p:nvPr>
        </p:nvSpPr>
        <p:spPr/>
        <p:txBody>
          <a:bodyPr/>
          <a:lstStyle/>
          <a:p>
            <a:r>
              <a:rPr lang="en-CA"/>
              <a:t>www.bluewaterwoodalliance.com</a:t>
            </a:r>
          </a:p>
        </p:txBody>
      </p:sp>
      <p:sp>
        <p:nvSpPr>
          <p:cNvPr id="7" name="Slide Number Placeholder 6"/>
          <p:cNvSpPr>
            <a:spLocks noGrp="1"/>
          </p:cNvSpPr>
          <p:nvPr>
            <p:ph type="sldNum" sz="quarter" idx="12"/>
          </p:nvPr>
        </p:nvSpPr>
        <p:spPr/>
        <p:txBody>
          <a:bodyPr/>
          <a:lstStyle/>
          <a:p>
            <a:fld id="{8F735843-A5CC-4666-82ED-931C9C522FD8}"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EFAE50-24ED-4990-B0B3-253EC663B743}" type="datetime1">
              <a:rPr lang="en-CA" smtClean="0"/>
              <a:pPr/>
              <a:t>2020-03-31</a:t>
            </a:fld>
            <a:endParaRPr lang="en-CA"/>
          </a:p>
        </p:txBody>
      </p:sp>
      <p:sp>
        <p:nvSpPr>
          <p:cNvPr id="6" name="Footer Placeholder 5"/>
          <p:cNvSpPr>
            <a:spLocks noGrp="1"/>
          </p:cNvSpPr>
          <p:nvPr>
            <p:ph type="ftr" sz="quarter" idx="11"/>
          </p:nvPr>
        </p:nvSpPr>
        <p:spPr/>
        <p:txBody>
          <a:bodyPr/>
          <a:lstStyle/>
          <a:p>
            <a:r>
              <a:rPr lang="en-CA"/>
              <a:t>www.bluewaterwoodalliance.com</a:t>
            </a:r>
          </a:p>
        </p:txBody>
      </p:sp>
      <p:sp>
        <p:nvSpPr>
          <p:cNvPr id="7" name="Slide Number Placeholder 6"/>
          <p:cNvSpPr>
            <a:spLocks noGrp="1"/>
          </p:cNvSpPr>
          <p:nvPr>
            <p:ph type="sldNum" sz="quarter" idx="12"/>
          </p:nvPr>
        </p:nvSpPr>
        <p:spPr/>
        <p:txBody>
          <a:bodyPr/>
          <a:lstStyle/>
          <a:p>
            <a:fld id="{8F735843-A5CC-4666-82ED-931C9C522FD8}"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72114-00E8-48BE-9B21-D128AB9B27CF}" type="datetime1">
              <a:rPr lang="en-CA" smtClean="0"/>
              <a:pPr/>
              <a:t>2020-03-31</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www.bluewaterwoodalliance.com</a:t>
            </a: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35843-A5CC-4666-82ED-931C9C522FD8}" type="slidenum">
              <a:rPr lang="en-CA" smtClean="0"/>
              <a:pPr/>
              <a:t>‹#›</a:t>
            </a:fld>
            <a:endParaRPr lang="en-CA" dirty="0"/>
          </a:p>
        </p:txBody>
      </p:sp>
      <p:pic>
        <p:nvPicPr>
          <p:cNvPr id="2050" name="Picture 2" descr="E:\BWA LOGOS - JPG FILES\1_BWA_VERTICAL\BWA_VERT_RGB.jpg"/>
          <p:cNvPicPr>
            <a:picLocks noChangeAspect="1" noChangeArrowheads="1"/>
          </p:cNvPicPr>
          <p:nvPr userDrawn="1"/>
        </p:nvPicPr>
        <p:blipFill>
          <a:blip r:embed="rId14" cstate="print"/>
          <a:srcRect/>
          <a:stretch>
            <a:fillRect/>
          </a:stretch>
        </p:blipFill>
        <p:spPr bwMode="auto">
          <a:xfrm>
            <a:off x="323528" y="6130816"/>
            <a:ext cx="1656184" cy="727183"/>
          </a:xfrm>
          <a:prstGeom prst="rect">
            <a:avLst/>
          </a:prstGeom>
          <a:noFill/>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71635D-5F77-45D0-A3DE-392E517D6834}" type="datetime1">
              <a:rPr lang="en-CA" smtClean="0"/>
              <a:pPr/>
              <a:t>2020-03-31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www.bluewaterwoodalliance.com</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14FFA-C896-44D7-8FFD-B83B39B5940D}"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00BFD-3977-4694-B8FA-6073BAA92F6B}" type="datetime1">
              <a:rPr lang="en-CA" smtClean="0"/>
              <a:pPr/>
              <a:t>2020-03-31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www.bluewaterwoodalliance.com</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8C0B9-87DE-4E5E-955A-0C2D0D5895C0}"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3.amazonaws.com/files.news.ontario.ca/opo/en/2020/03/list-of-essential-workplaces-2.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hyperlink" Target="https://www.canada.ca/en/services/business/maintaingrowimprovebusiness/resources-for-canadian-businesses.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hyperlink" Target="https://covid-19.ontario.ca/index.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hyperlink" Target="https://www.bdc.ca/en/pages/special-support.aspx?special-initiative=covid19"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www.edc.ca/en/campaign/coronavirus-covid-19.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ic.gc.ca/eic/site/125.nsf/eng/hom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www.ngen.ca/covid-19-response" TargetMode="External"/><Relationship Id="rId4" Type="http://schemas.openxmlformats.org/officeDocument/2006/relationships/hyperlink" Target="https://nrc.canada.ca/en/research-development/research-collaboration/nrc-covid-19-respon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a:t>www.bluewaterwoodalliance.com</a:t>
            </a:r>
            <a:endParaRPr lang="en-CA" dirty="0"/>
          </a:p>
        </p:txBody>
      </p:sp>
      <p:sp>
        <p:nvSpPr>
          <p:cNvPr id="5" name="Slide Number Placeholder 4"/>
          <p:cNvSpPr>
            <a:spLocks noGrp="1"/>
          </p:cNvSpPr>
          <p:nvPr>
            <p:ph type="sldNum" sz="quarter" idx="12"/>
          </p:nvPr>
        </p:nvSpPr>
        <p:spPr/>
        <p:txBody>
          <a:bodyPr/>
          <a:lstStyle/>
          <a:p>
            <a:fld id="{8F735843-A5CC-4666-82ED-931C9C522FD8}" type="slidenum">
              <a:rPr lang="en-CA" smtClean="0"/>
              <a:pPr/>
              <a:t>1</a:t>
            </a:fld>
            <a:endParaRPr lang="en-CA" dirty="0"/>
          </a:p>
        </p:txBody>
      </p:sp>
      <p:pic>
        <p:nvPicPr>
          <p:cNvPr id="6" name="Picture 5" descr="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2656"/>
            <a:ext cx="9144000" cy="6858000"/>
          </a:xfrm>
          <a:prstGeom prst="rect">
            <a:avLst/>
          </a:prstGeom>
        </p:spPr>
      </p:pic>
      <p:sp>
        <p:nvSpPr>
          <p:cNvPr id="7" name="Rectangle 6"/>
          <p:cNvSpPr/>
          <p:nvPr/>
        </p:nvSpPr>
        <p:spPr>
          <a:xfrm>
            <a:off x="323528" y="3449837"/>
            <a:ext cx="3672408" cy="2123658"/>
          </a:xfrm>
          <a:prstGeom prst="rect">
            <a:avLst/>
          </a:prstGeom>
        </p:spPr>
        <p:txBody>
          <a:bodyPr wrap="square">
            <a:spAutoFit/>
          </a:bodyPr>
          <a:lstStyle/>
          <a:p>
            <a:endParaRPr lang="en-CA" sz="2400" b="1" dirty="0">
              <a:solidFill>
                <a:srgbClr val="FFFFFF"/>
              </a:solidFill>
            </a:endParaRPr>
          </a:p>
          <a:p>
            <a:r>
              <a:rPr lang="en-CA" b="1" dirty="0">
                <a:solidFill>
                  <a:srgbClr val="FFFFFF"/>
                </a:solidFill>
              </a:rPr>
              <a:t>BWA Online Roundtable Networking Event – COVID-19 Reactions, Best Practices and Future Directions</a:t>
            </a:r>
          </a:p>
          <a:p>
            <a:r>
              <a:rPr lang="en-CA" b="1" dirty="0">
                <a:solidFill>
                  <a:srgbClr val="FFFFFF"/>
                </a:solidFill>
              </a:rPr>
              <a:t>March 31st, 2020 </a:t>
            </a:r>
          </a:p>
          <a:p>
            <a:br>
              <a:rPr lang="en-CA" b="1" dirty="0"/>
            </a:br>
            <a:endParaRPr lang="en-US" b="1" dirty="0">
              <a:solidFill>
                <a:srgbClr val="FFFFFF"/>
              </a:solidFill>
            </a:endParaRPr>
          </a:p>
        </p:txBody>
      </p:sp>
      <p:sp>
        <p:nvSpPr>
          <p:cNvPr id="2" name="TextBox 1"/>
          <p:cNvSpPr txBox="1"/>
          <p:nvPr/>
        </p:nvSpPr>
        <p:spPr>
          <a:xfrm>
            <a:off x="5292080" y="3284984"/>
            <a:ext cx="3528392" cy="3139321"/>
          </a:xfrm>
          <a:prstGeom prst="rect">
            <a:avLst/>
          </a:prstGeom>
          <a:noFill/>
        </p:spPr>
        <p:txBody>
          <a:bodyPr wrap="square" rtlCol="0">
            <a:spAutoFit/>
          </a:bodyPr>
          <a:lstStyle/>
          <a:p>
            <a:r>
              <a:rPr lang="en-CA" sz="2000" dirty="0">
                <a:solidFill>
                  <a:srgbClr val="FFFFFF"/>
                </a:solidFill>
              </a:rPr>
              <a:t>Bluewater Wood Alliance </a:t>
            </a:r>
            <a:br>
              <a:rPr lang="en-CA" sz="2000" dirty="0">
                <a:solidFill>
                  <a:srgbClr val="FFFFFF"/>
                </a:solidFill>
              </a:rPr>
            </a:br>
            <a:r>
              <a:rPr lang="en-CA" dirty="0">
                <a:solidFill>
                  <a:srgbClr val="FFFFFF"/>
                </a:solidFill>
              </a:rPr>
              <a:t>P.O. Box 346</a:t>
            </a:r>
            <a:br>
              <a:rPr lang="en-CA" dirty="0">
                <a:solidFill>
                  <a:srgbClr val="FFFFFF"/>
                </a:solidFill>
              </a:rPr>
            </a:br>
            <a:r>
              <a:rPr lang="en-CA" dirty="0">
                <a:solidFill>
                  <a:srgbClr val="FFFFFF"/>
                </a:solidFill>
              </a:rPr>
              <a:t>Hanover, ON N4N 3H6</a:t>
            </a:r>
            <a:br>
              <a:rPr lang="en-CA" dirty="0">
                <a:solidFill>
                  <a:srgbClr val="FFFFFF"/>
                </a:solidFill>
              </a:rPr>
            </a:br>
            <a:r>
              <a:rPr lang="en-CA" u="sng" dirty="0" err="1">
                <a:solidFill>
                  <a:srgbClr val="FFFFFF"/>
                </a:solidFill>
              </a:rPr>
              <a:t>www.bluewaterwoodalliance.com</a:t>
            </a:r>
            <a:br>
              <a:rPr lang="en-CA" u="sng" dirty="0">
                <a:solidFill>
                  <a:srgbClr val="FFFFFF"/>
                </a:solidFill>
              </a:rPr>
            </a:br>
            <a:endParaRPr lang="en-CA" u="sng" dirty="0">
              <a:solidFill>
                <a:srgbClr val="FFFFFF"/>
              </a:solidFill>
            </a:endParaRPr>
          </a:p>
          <a:p>
            <a:r>
              <a:rPr lang="en-CA" dirty="0">
                <a:solidFill>
                  <a:srgbClr val="FFFFFF"/>
                </a:solidFill>
              </a:rPr>
              <a:t>Mike Baker</a:t>
            </a:r>
            <a:br>
              <a:rPr lang="en-CA" dirty="0">
                <a:solidFill>
                  <a:srgbClr val="FFFFFF"/>
                </a:solidFill>
              </a:rPr>
            </a:br>
            <a:r>
              <a:rPr lang="en-CA" dirty="0">
                <a:solidFill>
                  <a:srgbClr val="FFFFFF"/>
                </a:solidFill>
              </a:rPr>
              <a:t>Executive Director: </a:t>
            </a:r>
            <a:r>
              <a:rPr lang="en-CA" sz="1600" u="sng" dirty="0">
                <a:solidFill>
                  <a:schemeClr val="bg1"/>
                </a:solidFill>
              </a:rPr>
              <a:t>manager@bluewaterwoodalliance.com</a:t>
            </a:r>
            <a:br>
              <a:rPr lang="en-CA" sz="1600" u="sng" dirty="0">
                <a:solidFill>
                  <a:srgbClr val="FFFFFF"/>
                </a:solidFill>
              </a:rPr>
            </a:br>
            <a:r>
              <a:rPr lang="en-CA" dirty="0">
                <a:solidFill>
                  <a:srgbClr val="FFFFFF"/>
                </a:solidFill>
              </a:rPr>
              <a:t>226-668-5455</a:t>
            </a:r>
            <a:br>
              <a:rPr lang="en-CA" b="1" dirty="0">
                <a:solidFill>
                  <a:srgbClr val="FFFFFF"/>
                </a:solidFill>
              </a:rPr>
            </a:br>
            <a:endParaRPr lang="en-US" b="1" dirty="0">
              <a:solidFill>
                <a:srgbClr val="FFFFFF"/>
              </a:solidFill>
            </a:endParaRPr>
          </a:p>
          <a:p>
            <a:endParaRPr lang="en-US" dirty="0"/>
          </a:p>
        </p:txBody>
      </p:sp>
    </p:spTree>
    <p:extLst>
      <p:ext uri="{BB962C8B-B14F-4D97-AF65-F5344CB8AC3E}">
        <p14:creationId xmlns:p14="http://schemas.microsoft.com/office/powerpoint/2010/main" val="1764866371"/>
      </p:ext>
    </p:extLst>
  </p:cSld>
  <p:clrMapOvr>
    <a:masterClrMapping/>
  </p:clrMapOvr>
  <mc:AlternateContent xmlns:mc="http://schemas.openxmlformats.org/markup-compatibility/2006" xmlns:p14="http://schemas.microsoft.com/office/powerpoint/2010/main">
    <mc:Choice Requires="p14">
      <p:transition spd="slow" p14:dur="2000" advTm="5620"/>
    </mc:Choice>
    <mc:Fallback xmlns="">
      <p:transition spd="slow" advTm="562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291"/>
            <a:ext cx="8229600" cy="1143000"/>
          </a:xfrm>
        </p:spPr>
        <p:txBody>
          <a:bodyPr>
            <a:noAutofit/>
          </a:bodyPr>
          <a:lstStyle/>
          <a:p>
            <a:r>
              <a:rPr lang="en-CA" sz="3600" b="1" dirty="0">
                <a:solidFill>
                  <a:srgbClr val="006600"/>
                </a:solidFill>
              </a:rPr>
              <a:t>Guideline for </a:t>
            </a:r>
            <a:r>
              <a:rPr lang="en-US" sz="3600" b="1" dirty="0"/>
              <a:t>Ontario Essential Services and SME Manufacturing</a:t>
            </a:r>
            <a:endParaRPr lang="en-CA" sz="3600" b="1" dirty="0">
              <a:solidFill>
                <a:srgbClr val="006600"/>
              </a:solidFill>
            </a:endParaRPr>
          </a:p>
        </p:txBody>
      </p:sp>
      <p:sp>
        <p:nvSpPr>
          <p:cNvPr id="3" name="Content Placeholder 2"/>
          <p:cNvSpPr>
            <a:spLocks noGrp="1"/>
          </p:cNvSpPr>
          <p:nvPr>
            <p:ph idx="1"/>
          </p:nvPr>
        </p:nvSpPr>
        <p:spPr>
          <a:xfrm>
            <a:off x="457200" y="1600200"/>
            <a:ext cx="8507288" cy="4525963"/>
          </a:xfrm>
        </p:spPr>
        <p:txBody>
          <a:bodyPr>
            <a:normAutofit/>
          </a:bodyPr>
          <a:lstStyle/>
          <a:p>
            <a:r>
              <a:rPr lang="en-US" sz="2400" dirty="0"/>
              <a:t>Perform analysis to determine why or why not your operations or parts of operations are classified as Essential Services under Appendix 1 on slide7.</a:t>
            </a:r>
            <a:endParaRPr lang="en-CA" sz="2400" dirty="0"/>
          </a:p>
          <a:p>
            <a:r>
              <a:rPr lang="en-US" sz="2400" dirty="0"/>
              <a:t>Identify the specific workers of your organization classified as essential under Appendix 1</a:t>
            </a:r>
            <a:endParaRPr lang="en-CA" sz="2400" dirty="0"/>
          </a:p>
          <a:p>
            <a:r>
              <a:rPr lang="en-US" sz="2400" dirty="0"/>
              <a:t>Notify critical and/or necessary workers of their designation in writing </a:t>
            </a:r>
            <a:endParaRPr lang="en-CA" sz="2400" dirty="0"/>
          </a:p>
          <a:p>
            <a:endParaRPr lang="en-CA" sz="2400" dirty="0"/>
          </a:p>
        </p:txBody>
      </p:sp>
      <p:sp>
        <p:nvSpPr>
          <p:cNvPr id="4" name="Footer Placeholder 3"/>
          <p:cNvSpPr>
            <a:spLocks noGrp="1"/>
          </p:cNvSpPr>
          <p:nvPr>
            <p:ph type="ftr" sz="quarter" idx="11"/>
          </p:nvPr>
        </p:nvSpPr>
        <p:spPr/>
        <p:txBody>
          <a:bodyPr/>
          <a:lstStyle/>
          <a:p>
            <a:r>
              <a:rPr lang="en-CA"/>
              <a:t>www.bluewaterwoodalliance.com</a:t>
            </a:r>
            <a:endParaRPr lang="en-CA" dirty="0"/>
          </a:p>
        </p:txBody>
      </p:sp>
      <p:sp>
        <p:nvSpPr>
          <p:cNvPr id="5" name="Slide Number Placeholder 4"/>
          <p:cNvSpPr>
            <a:spLocks noGrp="1"/>
          </p:cNvSpPr>
          <p:nvPr>
            <p:ph type="sldNum" sz="quarter" idx="12"/>
          </p:nvPr>
        </p:nvSpPr>
        <p:spPr/>
        <p:txBody>
          <a:bodyPr/>
          <a:lstStyle/>
          <a:p>
            <a:fld id="{8F735843-A5CC-4666-82ED-931C9C522FD8}" type="slidenum">
              <a:rPr lang="en-CA" smtClean="0"/>
              <a:pPr/>
              <a:t>10</a:t>
            </a:fld>
            <a:endParaRPr lang="en-CA" dirty="0"/>
          </a:p>
        </p:txBody>
      </p:sp>
      <p:pic>
        <p:nvPicPr>
          <p:cNvPr id="7" name="Picture 6">
            <a:extLst>
              <a:ext uri="{FF2B5EF4-FFF2-40B4-BE49-F238E27FC236}">
                <a16:creationId xmlns:a16="http://schemas.microsoft.com/office/drawing/2014/main" id="{CE5263A7-CA0E-034F-BB44-2128926C2E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54576"/>
            <a:ext cx="9144000" cy="1130808"/>
          </a:xfrm>
          <a:prstGeom prst="rect">
            <a:avLst/>
          </a:prstGeom>
        </p:spPr>
      </p:pic>
      <p:sp>
        <p:nvSpPr>
          <p:cNvPr id="8" name="Title 1">
            <a:extLst>
              <a:ext uri="{FF2B5EF4-FFF2-40B4-BE49-F238E27FC236}">
                <a16:creationId xmlns:a16="http://schemas.microsoft.com/office/drawing/2014/main" id="{0736F06D-F0BF-E446-9CE4-597E01C41B41}"/>
              </a:ext>
            </a:extLst>
          </p:cNvPr>
          <p:cNvSpPr txBox="1">
            <a:spLocks/>
          </p:cNvSpPr>
          <p:nvPr/>
        </p:nvSpPr>
        <p:spPr>
          <a:xfrm>
            <a:off x="475781" y="5338345"/>
            <a:ext cx="8229600" cy="3720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CA" sz="1400" dirty="0">
                <a:solidFill>
                  <a:srgbClr val="006600"/>
                </a:solidFill>
              </a:rPr>
              <a:t>Source: </a:t>
            </a:r>
            <a:r>
              <a:rPr lang="en-CA" sz="1400" dirty="0" err="1">
                <a:solidFill>
                  <a:srgbClr val="006600"/>
                </a:solidFill>
              </a:rPr>
              <a:t>MTechHub</a:t>
            </a:r>
            <a:endParaRPr lang="en-CA" sz="1400" dirty="0">
              <a:solidFill>
                <a:srgbClr val="006600"/>
              </a:solidFill>
            </a:endParaRPr>
          </a:p>
        </p:txBody>
      </p:sp>
    </p:spTree>
    <p:extLst>
      <p:ext uri="{BB962C8B-B14F-4D97-AF65-F5344CB8AC3E}">
        <p14:creationId xmlns:p14="http://schemas.microsoft.com/office/powerpoint/2010/main" val="2214786905"/>
      </p:ext>
    </p:extLst>
  </p:cSld>
  <p:clrMapOvr>
    <a:masterClrMapping/>
  </p:clrMapOvr>
  <mc:AlternateContent xmlns:mc="http://schemas.openxmlformats.org/markup-compatibility/2006" xmlns:p14="http://schemas.microsoft.com/office/powerpoint/2010/main">
    <mc:Choice Requires="p14">
      <p:transition spd="slow" p14:dur="2000" advTm="15563"/>
    </mc:Choice>
    <mc:Fallback xmlns="">
      <p:transition spd="slow" advTm="1556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291"/>
            <a:ext cx="8229600" cy="1143000"/>
          </a:xfrm>
        </p:spPr>
        <p:txBody>
          <a:bodyPr>
            <a:noAutofit/>
          </a:bodyPr>
          <a:lstStyle/>
          <a:p>
            <a:r>
              <a:rPr lang="en-CA" sz="3600" b="1" dirty="0">
                <a:solidFill>
                  <a:srgbClr val="006600"/>
                </a:solidFill>
              </a:rPr>
              <a:t>Guideline for </a:t>
            </a:r>
            <a:r>
              <a:rPr lang="en-US" sz="3600" b="1" dirty="0"/>
              <a:t>Ontario Essential Services and SME Manufacturing</a:t>
            </a:r>
            <a:endParaRPr lang="en-CA" sz="3600" b="1" dirty="0">
              <a:solidFill>
                <a:srgbClr val="006600"/>
              </a:solidFill>
            </a:endParaRPr>
          </a:p>
        </p:txBody>
      </p:sp>
      <p:sp>
        <p:nvSpPr>
          <p:cNvPr id="3" name="Content Placeholder 2"/>
          <p:cNvSpPr>
            <a:spLocks noGrp="1"/>
          </p:cNvSpPr>
          <p:nvPr>
            <p:ph idx="1"/>
          </p:nvPr>
        </p:nvSpPr>
        <p:spPr>
          <a:xfrm>
            <a:off x="457200" y="1600200"/>
            <a:ext cx="8507288" cy="4525963"/>
          </a:xfrm>
        </p:spPr>
        <p:txBody>
          <a:bodyPr>
            <a:normAutofit fontScale="55000" lnSpcReduction="20000"/>
          </a:bodyPr>
          <a:lstStyle/>
          <a:p>
            <a:r>
              <a:rPr lang="en-US" sz="4400" dirty="0"/>
              <a:t>Restrict in-person activities and the number of workers present to the minimum necessary to perform essential functions or maintain minimum basic operations.</a:t>
            </a:r>
            <a:endParaRPr lang="en-CA" sz="4400" dirty="0"/>
          </a:p>
          <a:p>
            <a:r>
              <a:rPr lang="en-US" sz="4400" dirty="0"/>
              <a:t>Perform work and meetings remotely to the maximum extent possible.</a:t>
            </a:r>
            <a:endParaRPr lang="en-CA" sz="4400" dirty="0"/>
          </a:p>
          <a:p>
            <a:r>
              <a:rPr lang="en-US" sz="4400" dirty="0"/>
              <a:t>Adopt social distancing practices and other mitigation measures to protect workers. These practices include, but are not limited to, keeping workers on premises at least two meters apart from one another, establish SOP’s for increased standards and frequency of facility cleaning and disinfectant, and adopting policies to prevent workers from entering the premises if they display respiratory or temperate symptoms.</a:t>
            </a:r>
            <a:endParaRPr lang="en-CA" sz="4400" dirty="0"/>
          </a:p>
          <a:p>
            <a:pPr marL="0" indent="0">
              <a:buNone/>
            </a:pPr>
            <a:r>
              <a:rPr lang="en-US" sz="2500" dirty="0"/>
              <a:t> </a:t>
            </a:r>
            <a:endParaRPr lang="en-CA" dirty="0"/>
          </a:p>
          <a:p>
            <a:endParaRPr lang="en-CA" dirty="0"/>
          </a:p>
          <a:p>
            <a:endParaRPr lang="en-CA" dirty="0"/>
          </a:p>
        </p:txBody>
      </p:sp>
      <p:sp>
        <p:nvSpPr>
          <p:cNvPr id="4" name="Footer Placeholder 3"/>
          <p:cNvSpPr>
            <a:spLocks noGrp="1"/>
          </p:cNvSpPr>
          <p:nvPr>
            <p:ph type="ftr" sz="quarter" idx="11"/>
          </p:nvPr>
        </p:nvSpPr>
        <p:spPr/>
        <p:txBody>
          <a:bodyPr/>
          <a:lstStyle/>
          <a:p>
            <a:r>
              <a:rPr lang="en-CA"/>
              <a:t>www.bluewaterwoodalliance.com</a:t>
            </a:r>
            <a:endParaRPr lang="en-CA" dirty="0"/>
          </a:p>
        </p:txBody>
      </p:sp>
      <p:sp>
        <p:nvSpPr>
          <p:cNvPr id="5" name="Slide Number Placeholder 4"/>
          <p:cNvSpPr>
            <a:spLocks noGrp="1"/>
          </p:cNvSpPr>
          <p:nvPr>
            <p:ph type="sldNum" sz="quarter" idx="12"/>
          </p:nvPr>
        </p:nvSpPr>
        <p:spPr/>
        <p:txBody>
          <a:bodyPr/>
          <a:lstStyle/>
          <a:p>
            <a:fld id="{8F735843-A5CC-4666-82ED-931C9C522FD8}" type="slidenum">
              <a:rPr lang="en-CA" smtClean="0"/>
              <a:pPr/>
              <a:t>11</a:t>
            </a:fld>
            <a:endParaRPr lang="en-CA" dirty="0"/>
          </a:p>
        </p:txBody>
      </p:sp>
      <p:pic>
        <p:nvPicPr>
          <p:cNvPr id="7" name="Picture 6">
            <a:extLst>
              <a:ext uri="{FF2B5EF4-FFF2-40B4-BE49-F238E27FC236}">
                <a16:creationId xmlns:a16="http://schemas.microsoft.com/office/drawing/2014/main" id="{CE5263A7-CA0E-034F-BB44-2128926C2E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54576"/>
            <a:ext cx="9144000" cy="1130808"/>
          </a:xfrm>
          <a:prstGeom prst="rect">
            <a:avLst/>
          </a:prstGeom>
        </p:spPr>
      </p:pic>
      <p:sp>
        <p:nvSpPr>
          <p:cNvPr id="8" name="Title 1">
            <a:extLst>
              <a:ext uri="{FF2B5EF4-FFF2-40B4-BE49-F238E27FC236}">
                <a16:creationId xmlns:a16="http://schemas.microsoft.com/office/drawing/2014/main" id="{6287DDC9-F28F-4848-80FB-CD1CE0D537B4}"/>
              </a:ext>
            </a:extLst>
          </p:cNvPr>
          <p:cNvSpPr txBox="1">
            <a:spLocks/>
          </p:cNvSpPr>
          <p:nvPr/>
        </p:nvSpPr>
        <p:spPr>
          <a:xfrm>
            <a:off x="475781" y="5338345"/>
            <a:ext cx="8229600" cy="3720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CA" sz="1400" dirty="0">
                <a:solidFill>
                  <a:srgbClr val="006600"/>
                </a:solidFill>
              </a:rPr>
              <a:t>Source: </a:t>
            </a:r>
            <a:r>
              <a:rPr lang="en-CA" sz="1400" dirty="0" err="1">
                <a:solidFill>
                  <a:srgbClr val="006600"/>
                </a:solidFill>
              </a:rPr>
              <a:t>MTechHub</a:t>
            </a:r>
            <a:endParaRPr lang="en-CA" sz="1400" dirty="0">
              <a:solidFill>
                <a:srgbClr val="006600"/>
              </a:solidFill>
            </a:endParaRPr>
          </a:p>
        </p:txBody>
      </p:sp>
    </p:spTree>
    <p:extLst>
      <p:ext uri="{BB962C8B-B14F-4D97-AF65-F5344CB8AC3E}">
        <p14:creationId xmlns:p14="http://schemas.microsoft.com/office/powerpoint/2010/main" val="526113133"/>
      </p:ext>
    </p:extLst>
  </p:cSld>
  <p:clrMapOvr>
    <a:masterClrMapping/>
  </p:clrMapOvr>
  <mc:AlternateContent xmlns:mc="http://schemas.openxmlformats.org/markup-compatibility/2006" xmlns:p14="http://schemas.microsoft.com/office/powerpoint/2010/main">
    <mc:Choice Requires="p14">
      <p:transition spd="slow" p14:dur="2000" advTm="15563"/>
    </mc:Choice>
    <mc:Fallback xmlns="">
      <p:transition spd="slow" advTm="1556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291"/>
            <a:ext cx="8229600" cy="1143000"/>
          </a:xfrm>
        </p:spPr>
        <p:txBody>
          <a:bodyPr>
            <a:noAutofit/>
          </a:bodyPr>
          <a:lstStyle/>
          <a:p>
            <a:r>
              <a:rPr lang="en-CA" sz="3600" b="1" dirty="0">
                <a:solidFill>
                  <a:srgbClr val="006600"/>
                </a:solidFill>
              </a:rPr>
              <a:t>Guideline for </a:t>
            </a:r>
            <a:r>
              <a:rPr lang="en-US" sz="3600" b="1" dirty="0"/>
              <a:t>Ontario Essential Services and SME Manufacturing (Continued)</a:t>
            </a:r>
            <a:endParaRPr lang="en-CA" sz="3600" b="1" dirty="0">
              <a:solidFill>
                <a:srgbClr val="006600"/>
              </a:solidFill>
            </a:endParaRPr>
          </a:p>
        </p:txBody>
      </p:sp>
      <p:sp>
        <p:nvSpPr>
          <p:cNvPr id="3" name="Content Placeholder 2"/>
          <p:cNvSpPr>
            <a:spLocks noGrp="1"/>
          </p:cNvSpPr>
          <p:nvPr>
            <p:ph idx="1"/>
          </p:nvPr>
        </p:nvSpPr>
        <p:spPr>
          <a:xfrm>
            <a:off x="457200" y="1600200"/>
            <a:ext cx="8507288" cy="4525963"/>
          </a:xfrm>
        </p:spPr>
        <p:txBody>
          <a:bodyPr>
            <a:normAutofit/>
          </a:bodyPr>
          <a:lstStyle/>
          <a:p>
            <a:r>
              <a:rPr lang="en-US" sz="2400" dirty="0"/>
              <a:t>Develop polices on workers returning from travel, workers in high risk categories with pre-existing conditions or living in households with other members that have preexisting conditions.</a:t>
            </a:r>
            <a:endParaRPr lang="en-CA" sz="2400" dirty="0"/>
          </a:p>
          <a:p>
            <a:r>
              <a:rPr lang="en-US" sz="2400" dirty="0"/>
              <a:t>Delay all non-essential on-site visits from customers, suppliers and contractors.</a:t>
            </a:r>
            <a:endParaRPr lang="en-CA" sz="2400" dirty="0"/>
          </a:p>
          <a:p>
            <a:r>
              <a:rPr lang="en-US" sz="2400" dirty="0"/>
              <a:t>Plan for increased absenteeism.</a:t>
            </a:r>
            <a:endParaRPr lang="en-CA" sz="2400" dirty="0"/>
          </a:p>
          <a:p>
            <a:endParaRPr lang="en-CA" sz="2400" dirty="0"/>
          </a:p>
        </p:txBody>
      </p:sp>
      <p:sp>
        <p:nvSpPr>
          <p:cNvPr id="4" name="Footer Placeholder 3"/>
          <p:cNvSpPr>
            <a:spLocks noGrp="1"/>
          </p:cNvSpPr>
          <p:nvPr>
            <p:ph type="ftr" sz="quarter" idx="11"/>
          </p:nvPr>
        </p:nvSpPr>
        <p:spPr/>
        <p:txBody>
          <a:bodyPr/>
          <a:lstStyle/>
          <a:p>
            <a:r>
              <a:rPr lang="en-CA"/>
              <a:t>www.bluewaterwoodalliance.com</a:t>
            </a:r>
            <a:endParaRPr lang="en-CA" dirty="0"/>
          </a:p>
        </p:txBody>
      </p:sp>
      <p:sp>
        <p:nvSpPr>
          <p:cNvPr id="5" name="Slide Number Placeholder 4"/>
          <p:cNvSpPr>
            <a:spLocks noGrp="1"/>
          </p:cNvSpPr>
          <p:nvPr>
            <p:ph type="sldNum" sz="quarter" idx="12"/>
          </p:nvPr>
        </p:nvSpPr>
        <p:spPr/>
        <p:txBody>
          <a:bodyPr/>
          <a:lstStyle/>
          <a:p>
            <a:fld id="{8F735843-A5CC-4666-82ED-931C9C522FD8}" type="slidenum">
              <a:rPr lang="en-CA" smtClean="0"/>
              <a:pPr/>
              <a:t>12</a:t>
            </a:fld>
            <a:endParaRPr lang="en-CA" dirty="0"/>
          </a:p>
        </p:txBody>
      </p:sp>
      <p:pic>
        <p:nvPicPr>
          <p:cNvPr id="7" name="Picture 6">
            <a:extLst>
              <a:ext uri="{FF2B5EF4-FFF2-40B4-BE49-F238E27FC236}">
                <a16:creationId xmlns:a16="http://schemas.microsoft.com/office/drawing/2014/main" id="{CE5263A7-CA0E-034F-BB44-2128926C2E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54576"/>
            <a:ext cx="9144000" cy="1130808"/>
          </a:xfrm>
          <a:prstGeom prst="rect">
            <a:avLst/>
          </a:prstGeom>
        </p:spPr>
      </p:pic>
      <p:sp>
        <p:nvSpPr>
          <p:cNvPr id="8" name="Title 1">
            <a:extLst>
              <a:ext uri="{FF2B5EF4-FFF2-40B4-BE49-F238E27FC236}">
                <a16:creationId xmlns:a16="http://schemas.microsoft.com/office/drawing/2014/main" id="{4B9A4D4A-66F6-E54F-8E94-73486FF40465}"/>
              </a:ext>
            </a:extLst>
          </p:cNvPr>
          <p:cNvSpPr txBox="1">
            <a:spLocks/>
          </p:cNvSpPr>
          <p:nvPr/>
        </p:nvSpPr>
        <p:spPr>
          <a:xfrm>
            <a:off x="475781" y="5338345"/>
            <a:ext cx="8229600" cy="3720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CA" sz="1400" dirty="0">
                <a:solidFill>
                  <a:srgbClr val="006600"/>
                </a:solidFill>
              </a:rPr>
              <a:t>Source: </a:t>
            </a:r>
            <a:r>
              <a:rPr lang="en-CA" sz="1400" dirty="0" err="1">
                <a:solidFill>
                  <a:srgbClr val="006600"/>
                </a:solidFill>
              </a:rPr>
              <a:t>MTechHub</a:t>
            </a:r>
            <a:endParaRPr lang="en-CA" sz="1400" dirty="0">
              <a:solidFill>
                <a:srgbClr val="006600"/>
              </a:solidFill>
            </a:endParaRPr>
          </a:p>
        </p:txBody>
      </p:sp>
    </p:spTree>
    <p:extLst>
      <p:ext uri="{BB962C8B-B14F-4D97-AF65-F5344CB8AC3E}">
        <p14:creationId xmlns:p14="http://schemas.microsoft.com/office/powerpoint/2010/main" val="4116333471"/>
      </p:ext>
    </p:extLst>
  </p:cSld>
  <p:clrMapOvr>
    <a:masterClrMapping/>
  </p:clrMapOvr>
  <mc:AlternateContent xmlns:mc="http://schemas.openxmlformats.org/markup-compatibility/2006" xmlns:p14="http://schemas.microsoft.com/office/powerpoint/2010/main">
    <mc:Choice Requires="p14">
      <p:transition spd="slow" p14:dur="2000" advTm="15563"/>
    </mc:Choice>
    <mc:Fallback xmlns="">
      <p:transition spd="slow" advTm="1556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291"/>
            <a:ext cx="8229600" cy="1143000"/>
          </a:xfrm>
        </p:spPr>
        <p:txBody>
          <a:bodyPr>
            <a:noAutofit/>
          </a:bodyPr>
          <a:lstStyle/>
          <a:p>
            <a:r>
              <a:rPr lang="en-CA" sz="3600" b="1" dirty="0">
                <a:solidFill>
                  <a:srgbClr val="006600"/>
                </a:solidFill>
              </a:rPr>
              <a:t>Guideline for </a:t>
            </a:r>
            <a:r>
              <a:rPr lang="en-US" sz="3600" b="1" dirty="0"/>
              <a:t>Ontario Essential Services and SME Manufacturing (End)v</a:t>
            </a:r>
            <a:endParaRPr lang="en-CA" sz="3600" b="1" dirty="0">
              <a:solidFill>
                <a:srgbClr val="006600"/>
              </a:solidFill>
            </a:endParaRPr>
          </a:p>
        </p:txBody>
      </p:sp>
      <p:sp>
        <p:nvSpPr>
          <p:cNvPr id="3" name="Content Placeholder 2"/>
          <p:cNvSpPr>
            <a:spLocks noGrp="1"/>
          </p:cNvSpPr>
          <p:nvPr>
            <p:ph idx="1"/>
          </p:nvPr>
        </p:nvSpPr>
        <p:spPr>
          <a:xfrm>
            <a:off x="457200" y="1600200"/>
            <a:ext cx="8507288" cy="3990467"/>
          </a:xfrm>
        </p:spPr>
        <p:txBody>
          <a:bodyPr>
            <a:normAutofit lnSpcReduction="10000"/>
          </a:bodyPr>
          <a:lstStyle/>
          <a:p>
            <a:r>
              <a:rPr lang="en-US" sz="2800" dirty="0"/>
              <a:t>Monitor Covid-19 case counts from local health authorities</a:t>
            </a:r>
            <a:endParaRPr lang="en-CA" sz="2800" dirty="0"/>
          </a:p>
          <a:p>
            <a:r>
              <a:rPr lang="en-US" sz="2800" dirty="0"/>
              <a:t>Avoid shared objects, tooling and biometric hand and fingerprint scanners.</a:t>
            </a:r>
            <a:endParaRPr lang="en-CA" sz="2800" dirty="0"/>
          </a:p>
          <a:p>
            <a:r>
              <a:rPr lang="en-US" sz="2800" dirty="0"/>
              <a:t>Ensure liberal amounts of hand soap, disinfectant and non-reusable towels are available.</a:t>
            </a:r>
            <a:endParaRPr lang="en-CA" sz="2800" dirty="0"/>
          </a:p>
          <a:p>
            <a:pPr marL="0" indent="0">
              <a:buNone/>
            </a:pPr>
            <a:endParaRPr lang="en-CA" sz="900" dirty="0"/>
          </a:p>
          <a:p>
            <a:pPr marL="0" indent="0">
              <a:buNone/>
            </a:pPr>
            <a:r>
              <a:rPr lang="en-US" sz="900" b="1" dirty="0"/>
              <a:t>Appendix 1 - Ontario Essential Services</a:t>
            </a:r>
            <a:endParaRPr lang="en-CA" sz="900" dirty="0"/>
          </a:p>
          <a:p>
            <a:pPr marL="0" indent="0">
              <a:buNone/>
            </a:pPr>
            <a:r>
              <a:rPr lang="en-US" sz="900" dirty="0"/>
              <a:t>Some highlights of industries classed as essential services:</a:t>
            </a:r>
            <a:endParaRPr lang="en-CA" sz="900" dirty="0"/>
          </a:p>
          <a:p>
            <a:pPr marL="0" indent="0">
              <a:buNone/>
            </a:pPr>
            <a:r>
              <a:rPr lang="en-US" sz="900" dirty="0"/>
              <a:t>19. Businesses that extract, manufacture, process and distribute goods, products, equipment and materials, including businesses that </a:t>
            </a:r>
            <a:r>
              <a:rPr lang="en-US" sz="900" u="sng" dirty="0"/>
              <a:t>manufacture inputs to other manufacturers</a:t>
            </a:r>
            <a:r>
              <a:rPr lang="en-US" sz="900" dirty="0"/>
              <a:t> (e.g. primary metal/ steel, blow molding, component manufacturers, chemicals, etc. that feed the end-product manufacturer);</a:t>
            </a:r>
            <a:endParaRPr lang="en-CA" sz="900" dirty="0"/>
          </a:p>
          <a:p>
            <a:pPr marL="0" indent="0">
              <a:buNone/>
            </a:pPr>
            <a:r>
              <a:rPr lang="en-US" sz="900" dirty="0"/>
              <a:t>26. Construction projects and services associated with the healthcare sector, including new facilities, expansions, renovations and conversion of spaces that could be repurposed for health care space;</a:t>
            </a:r>
            <a:endParaRPr lang="en-CA" sz="900" dirty="0"/>
          </a:p>
          <a:p>
            <a:pPr marL="0" indent="0">
              <a:buNone/>
            </a:pPr>
            <a:r>
              <a:rPr lang="en-US" sz="900" dirty="0"/>
              <a:t>28. Construction work and services, including demolition services, in the </a:t>
            </a:r>
            <a:r>
              <a:rPr lang="en-US" sz="900" u="sng" dirty="0"/>
              <a:t>industrial, commercial, institutional and residential sectors;</a:t>
            </a:r>
            <a:endParaRPr lang="en-CA" sz="900" dirty="0"/>
          </a:p>
          <a:p>
            <a:pPr marL="0" indent="0">
              <a:buNone/>
            </a:pPr>
            <a:r>
              <a:rPr lang="en-US" sz="900" dirty="0"/>
              <a:t>For the full list see</a:t>
            </a:r>
            <a:r>
              <a:rPr lang="en-US" sz="900" b="1" dirty="0"/>
              <a:t>: </a:t>
            </a:r>
            <a:r>
              <a:rPr lang="en-US" sz="900" u="sng" dirty="0">
                <a:hlinkClick r:id="rId3"/>
              </a:rPr>
              <a:t>Essential Workplaces - Ontario</a:t>
            </a:r>
            <a:endParaRPr lang="en-CA" sz="900" dirty="0"/>
          </a:p>
        </p:txBody>
      </p:sp>
      <p:sp>
        <p:nvSpPr>
          <p:cNvPr id="4" name="Footer Placeholder 3"/>
          <p:cNvSpPr>
            <a:spLocks noGrp="1"/>
          </p:cNvSpPr>
          <p:nvPr>
            <p:ph type="ftr" sz="quarter" idx="11"/>
          </p:nvPr>
        </p:nvSpPr>
        <p:spPr/>
        <p:txBody>
          <a:bodyPr/>
          <a:lstStyle/>
          <a:p>
            <a:r>
              <a:rPr lang="en-CA"/>
              <a:t>www.bluewaterwoodalliance.com</a:t>
            </a:r>
            <a:endParaRPr lang="en-CA" dirty="0"/>
          </a:p>
        </p:txBody>
      </p:sp>
      <p:sp>
        <p:nvSpPr>
          <p:cNvPr id="5" name="Slide Number Placeholder 4"/>
          <p:cNvSpPr>
            <a:spLocks noGrp="1"/>
          </p:cNvSpPr>
          <p:nvPr>
            <p:ph type="sldNum" sz="quarter" idx="12"/>
          </p:nvPr>
        </p:nvSpPr>
        <p:spPr/>
        <p:txBody>
          <a:bodyPr/>
          <a:lstStyle/>
          <a:p>
            <a:fld id="{8F735843-A5CC-4666-82ED-931C9C522FD8}" type="slidenum">
              <a:rPr lang="en-CA" smtClean="0"/>
              <a:pPr/>
              <a:t>13</a:t>
            </a:fld>
            <a:endParaRPr lang="en-CA" dirty="0"/>
          </a:p>
        </p:txBody>
      </p:sp>
      <p:pic>
        <p:nvPicPr>
          <p:cNvPr id="7" name="Picture 6">
            <a:extLst>
              <a:ext uri="{FF2B5EF4-FFF2-40B4-BE49-F238E27FC236}">
                <a16:creationId xmlns:a16="http://schemas.microsoft.com/office/drawing/2014/main" id="{CE5263A7-CA0E-034F-BB44-2128926C2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54576"/>
            <a:ext cx="9144000" cy="1130808"/>
          </a:xfrm>
          <a:prstGeom prst="rect">
            <a:avLst/>
          </a:prstGeom>
        </p:spPr>
      </p:pic>
      <p:sp>
        <p:nvSpPr>
          <p:cNvPr id="8" name="Title 1">
            <a:extLst>
              <a:ext uri="{FF2B5EF4-FFF2-40B4-BE49-F238E27FC236}">
                <a16:creationId xmlns:a16="http://schemas.microsoft.com/office/drawing/2014/main" id="{12ACB340-B5CC-E44A-8992-D7F3E51800A3}"/>
              </a:ext>
            </a:extLst>
          </p:cNvPr>
          <p:cNvSpPr txBox="1">
            <a:spLocks/>
          </p:cNvSpPr>
          <p:nvPr/>
        </p:nvSpPr>
        <p:spPr>
          <a:xfrm>
            <a:off x="475781" y="5338345"/>
            <a:ext cx="8229600" cy="3720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CA" sz="1400" dirty="0">
                <a:solidFill>
                  <a:srgbClr val="006600"/>
                </a:solidFill>
              </a:rPr>
              <a:t>Source: </a:t>
            </a:r>
            <a:r>
              <a:rPr lang="en-CA" sz="1400" dirty="0" err="1">
                <a:solidFill>
                  <a:srgbClr val="006600"/>
                </a:solidFill>
              </a:rPr>
              <a:t>MTechHub</a:t>
            </a:r>
            <a:endParaRPr lang="en-CA" sz="1400" dirty="0">
              <a:solidFill>
                <a:srgbClr val="006600"/>
              </a:solidFill>
            </a:endParaRPr>
          </a:p>
        </p:txBody>
      </p:sp>
    </p:spTree>
    <p:extLst>
      <p:ext uri="{BB962C8B-B14F-4D97-AF65-F5344CB8AC3E}">
        <p14:creationId xmlns:p14="http://schemas.microsoft.com/office/powerpoint/2010/main" val="2239701193"/>
      </p:ext>
    </p:extLst>
  </p:cSld>
  <p:clrMapOvr>
    <a:masterClrMapping/>
  </p:clrMapOvr>
  <mc:AlternateContent xmlns:mc="http://schemas.openxmlformats.org/markup-compatibility/2006" xmlns:p14="http://schemas.microsoft.com/office/powerpoint/2010/main">
    <mc:Choice Requires="p14">
      <p:transition spd="slow" p14:dur="2000" advTm="15563"/>
    </mc:Choice>
    <mc:Fallback xmlns="">
      <p:transition spd="slow" advTm="1556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07B4669E-1A94-3845-88EC-D049B6D79553}"/>
              </a:ext>
            </a:extLst>
          </p:cNvPr>
          <p:cNvSpPr/>
          <p:nvPr/>
        </p:nvSpPr>
        <p:spPr>
          <a:xfrm>
            <a:off x="551696" y="395770"/>
            <a:ext cx="7980744" cy="5985558"/>
          </a:xfrm>
          <a:prstGeom prst="rect">
            <a:avLst/>
          </a:prstGeom>
          <a:blipFill>
            <a:blip r:embed="rId3" cstate="print"/>
            <a:stretch>
              <a:fillRect/>
            </a:stretch>
          </a:blipFill>
        </p:spPr>
        <p:txBody>
          <a:bodyPr wrap="square" lIns="0" tIns="0" rIns="0" bIns="0" rtlCol="0"/>
          <a:lstStyle/>
          <a:p>
            <a:endParaRPr/>
          </a:p>
        </p:txBody>
      </p:sp>
      <p:sp>
        <p:nvSpPr>
          <p:cNvPr id="4" name="Footer Placeholder 3"/>
          <p:cNvSpPr>
            <a:spLocks noGrp="1"/>
          </p:cNvSpPr>
          <p:nvPr>
            <p:ph type="ftr" sz="quarter" idx="11"/>
          </p:nvPr>
        </p:nvSpPr>
        <p:spPr/>
        <p:txBody>
          <a:bodyPr/>
          <a:lstStyle/>
          <a:p>
            <a:r>
              <a:rPr lang="en-CA"/>
              <a:t>www.bluewaterwoodalliance.com</a:t>
            </a:r>
            <a:endParaRPr lang="en-CA" dirty="0"/>
          </a:p>
        </p:txBody>
      </p:sp>
      <p:sp>
        <p:nvSpPr>
          <p:cNvPr id="5" name="Slide Number Placeholder 4"/>
          <p:cNvSpPr>
            <a:spLocks noGrp="1"/>
          </p:cNvSpPr>
          <p:nvPr>
            <p:ph type="sldNum" sz="quarter" idx="12"/>
          </p:nvPr>
        </p:nvSpPr>
        <p:spPr/>
        <p:txBody>
          <a:bodyPr/>
          <a:lstStyle/>
          <a:p>
            <a:fld id="{8F735843-A5CC-4666-82ED-931C9C522FD8}" type="slidenum">
              <a:rPr lang="en-CA" smtClean="0"/>
              <a:pPr/>
              <a:t>14</a:t>
            </a:fld>
            <a:endParaRPr lang="en-CA" dirty="0"/>
          </a:p>
        </p:txBody>
      </p:sp>
      <p:pic>
        <p:nvPicPr>
          <p:cNvPr id="7" name="Picture 6">
            <a:extLst>
              <a:ext uri="{FF2B5EF4-FFF2-40B4-BE49-F238E27FC236}">
                <a16:creationId xmlns:a16="http://schemas.microsoft.com/office/drawing/2014/main" id="{CE5263A7-CA0E-034F-BB44-2128926C2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54576"/>
            <a:ext cx="9144000" cy="1130808"/>
          </a:xfrm>
          <a:prstGeom prst="rect">
            <a:avLst/>
          </a:prstGeom>
        </p:spPr>
      </p:pic>
      <p:sp>
        <p:nvSpPr>
          <p:cNvPr id="11" name="Title 1">
            <a:extLst>
              <a:ext uri="{FF2B5EF4-FFF2-40B4-BE49-F238E27FC236}">
                <a16:creationId xmlns:a16="http://schemas.microsoft.com/office/drawing/2014/main" id="{1A798CDA-AD67-B44D-8A64-0534F0254E74}"/>
              </a:ext>
            </a:extLst>
          </p:cNvPr>
          <p:cNvSpPr>
            <a:spLocks noGrp="1"/>
          </p:cNvSpPr>
          <p:nvPr>
            <p:ph type="title"/>
          </p:nvPr>
        </p:nvSpPr>
        <p:spPr>
          <a:xfrm>
            <a:off x="2555775" y="824665"/>
            <a:ext cx="6149605" cy="372087"/>
          </a:xfrm>
        </p:spPr>
        <p:txBody>
          <a:bodyPr>
            <a:noAutofit/>
          </a:bodyPr>
          <a:lstStyle/>
          <a:p>
            <a:pPr algn="ctr"/>
            <a:r>
              <a:rPr lang="en-CA" sz="1400" dirty="0">
                <a:solidFill>
                  <a:srgbClr val="006600"/>
                </a:solidFill>
              </a:rPr>
              <a:t>Source: TCI Network</a:t>
            </a:r>
          </a:p>
        </p:txBody>
      </p:sp>
    </p:spTree>
    <p:extLst>
      <p:ext uri="{BB962C8B-B14F-4D97-AF65-F5344CB8AC3E}">
        <p14:creationId xmlns:p14="http://schemas.microsoft.com/office/powerpoint/2010/main" val="3124256575"/>
      </p:ext>
    </p:extLst>
  </p:cSld>
  <p:clrMapOvr>
    <a:masterClrMapping/>
  </p:clrMapOvr>
  <mc:AlternateContent xmlns:mc="http://schemas.openxmlformats.org/markup-compatibility/2006" xmlns:p14="http://schemas.microsoft.com/office/powerpoint/2010/main">
    <mc:Choice Requires="p14">
      <p:transition spd="slow" p14:dur="2000" advTm="15563"/>
    </mc:Choice>
    <mc:Fallback xmlns="">
      <p:transition spd="slow" advTm="1556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B340BB84-12B0-4D4C-B8F3-1A8FD596BB92}"/>
              </a:ext>
            </a:extLst>
          </p:cNvPr>
          <p:cNvSpPr/>
          <p:nvPr/>
        </p:nvSpPr>
        <p:spPr>
          <a:xfrm>
            <a:off x="473420" y="332656"/>
            <a:ext cx="8197160" cy="5726901"/>
          </a:xfrm>
          <a:prstGeom prst="rect">
            <a:avLst/>
          </a:prstGeom>
          <a:blipFill>
            <a:blip r:embed="rId3" cstate="print"/>
            <a:stretch>
              <a:fillRect/>
            </a:stretch>
          </a:blipFill>
        </p:spPr>
        <p:txBody>
          <a:bodyPr wrap="square" lIns="0" tIns="0" rIns="0" bIns="0" rtlCol="0"/>
          <a:lstStyle/>
          <a:p>
            <a:endParaRPr/>
          </a:p>
        </p:txBody>
      </p:sp>
      <p:sp>
        <p:nvSpPr>
          <p:cNvPr id="4" name="Footer Placeholder 3"/>
          <p:cNvSpPr>
            <a:spLocks noGrp="1"/>
          </p:cNvSpPr>
          <p:nvPr>
            <p:ph type="ftr" sz="quarter" idx="11"/>
          </p:nvPr>
        </p:nvSpPr>
        <p:spPr/>
        <p:txBody>
          <a:bodyPr/>
          <a:lstStyle/>
          <a:p>
            <a:r>
              <a:rPr lang="en-CA"/>
              <a:t>www.bluewaterwoodalliance.com</a:t>
            </a:r>
            <a:endParaRPr lang="en-CA" dirty="0"/>
          </a:p>
        </p:txBody>
      </p:sp>
      <p:sp>
        <p:nvSpPr>
          <p:cNvPr id="5" name="Slide Number Placeholder 4"/>
          <p:cNvSpPr>
            <a:spLocks noGrp="1"/>
          </p:cNvSpPr>
          <p:nvPr>
            <p:ph type="sldNum" sz="quarter" idx="12"/>
          </p:nvPr>
        </p:nvSpPr>
        <p:spPr/>
        <p:txBody>
          <a:bodyPr/>
          <a:lstStyle/>
          <a:p>
            <a:fld id="{8F735843-A5CC-4666-82ED-931C9C522FD8}" type="slidenum">
              <a:rPr lang="en-CA" smtClean="0"/>
              <a:pPr/>
              <a:t>15</a:t>
            </a:fld>
            <a:endParaRPr lang="en-CA" dirty="0"/>
          </a:p>
        </p:txBody>
      </p:sp>
      <p:pic>
        <p:nvPicPr>
          <p:cNvPr id="7" name="Picture 6">
            <a:extLst>
              <a:ext uri="{FF2B5EF4-FFF2-40B4-BE49-F238E27FC236}">
                <a16:creationId xmlns:a16="http://schemas.microsoft.com/office/drawing/2014/main" id="{CE5263A7-CA0E-034F-BB44-2128926C2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54576"/>
            <a:ext cx="9144000" cy="1130808"/>
          </a:xfrm>
          <a:prstGeom prst="rect">
            <a:avLst/>
          </a:prstGeom>
        </p:spPr>
      </p:pic>
      <p:sp>
        <p:nvSpPr>
          <p:cNvPr id="8" name="Title 1">
            <a:extLst>
              <a:ext uri="{FF2B5EF4-FFF2-40B4-BE49-F238E27FC236}">
                <a16:creationId xmlns:a16="http://schemas.microsoft.com/office/drawing/2014/main" id="{6932CC8A-688D-3847-A864-2CCB1E7E4483}"/>
              </a:ext>
            </a:extLst>
          </p:cNvPr>
          <p:cNvSpPr>
            <a:spLocks noGrp="1"/>
          </p:cNvSpPr>
          <p:nvPr>
            <p:ph type="title"/>
          </p:nvPr>
        </p:nvSpPr>
        <p:spPr>
          <a:xfrm>
            <a:off x="2915815" y="752657"/>
            <a:ext cx="5789565" cy="372087"/>
          </a:xfrm>
        </p:spPr>
        <p:txBody>
          <a:bodyPr>
            <a:noAutofit/>
          </a:bodyPr>
          <a:lstStyle/>
          <a:p>
            <a:pPr algn="ctr"/>
            <a:r>
              <a:rPr lang="en-CA" sz="1400" dirty="0">
                <a:solidFill>
                  <a:srgbClr val="006600"/>
                </a:solidFill>
              </a:rPr>
              <a:t>Source: TCI Network</a:t>
            </a:r>
          </a:p>
        </p:txBody>
      </p:sp>
    </p:spTree>
    <p:extLst>
      <p:ext uri="{BB962C8B-B14F-4D97-AF65-F5344CB8AC3E}">
        <p14:creationId xmlns:p14="http://schemas.microsoft.com/office/powerpoint/2010/main" val="2610240641"/>
      </p:ext>
    </p:extLst>
  </p:cSld>
  <p:clrMapOvr>
    <a:masterClrMapping/>
  </p:clrMapOvr>
  <mc:AlternateContent xmlns:mc="http://schemas.openxmlformats.org/markup-compatibility/2006" xmlns:p14="http://schemas.microsoft.com/office/powerpoint/2010/main">
    <mc:Choice Requires="p14">
      <p:transition spd="slow" p14:dur="2000" advTm="15563"/>
    </mc:Choice>
    <mc:Fallback xmlns="">
      <p:transition spd="slow" advTm="1556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291"/>
            <a:ext cx="8229600" cy="1143000"/>
          </a:xfrm>
        </p:spPr>
        <p:txBody>
          <a:bodyPr>
            <a:noAutofit/>
          </a:bodyPr>
          <a:lstStyle/>
          <a:p>
            <a:r>
              <a:rPr lang="en-CA" sz="3000" b="1" dirty="0"/>
              <a:t>Online Resources</a:t>
            </a:r>
          </a:p>
        </p:txBody>
      </p:sp>
      <p:sp>
        <p:nvSpPr>
          <p:cNvPr id="3" name="Content Placeholder 2"/>
          <p:cNvSpPr>
            <a:spLocks noGrp="1"/>
          </p:cNvSpPr>
          <p:nvPr>
            <p:ph idx="1"/>
          </p:nvPr>
        </p:nvSpPr>
        <p:spPr>
          <a:xfrm>
            <a:off x="457200" y="1600200"/>
            <a:ext cx="8507288" cy="4525963"/>
          </a:xfrm>
        </p:spPr>
        <p:txBody>
          <a:bodyPr>
            <a:normAutofit/>
          </a:bodyPr>
          <a:lstStyle/>
          <a:p>
            <a:pPr marL="0" indent="0">
              <a:buNone/>
            </a:pPr>
            <a:r>
              <a:rPr lang="en-CA" sz="3600" b="1" dirty="0"/>
              <a:t>Government of Canada</a:t>
            </a:r>
          </a:p>
          <a:p>
            <a:pPr marL="0" indent="0">
              <a:buNone/>
            </a:pPr>
            <a:r>
              <a:rPr lang="en-CA" sz="2400" dirty="0">
                <a:hlinkClick r:id="rId3"/>
              </a:rPr>
              <a:t>https://www.canada.ca/en/services/business/maintaingrowimprovebusiness/resources-for-canadian-businesses.html</a:t>
            </a:r>
            <a:endParaRPr lang="en-CA" sz="2400" dirty="0"/>
          </a:p>
          <a:p>
            <a:pPr marL="0" indent="0" fontAlgn="base">
              <a:buNone/>
            </a:pPr>
            <a:r>
              <a:rPr lang="en-CA" sz="2400" dirty="0"/>
              <a:t>The Canadian government passed legislation to put into place a variety of measures to help individual Canadians and businesses. Among the measures: </a:t>
            </a:r>
          </a:p>
          <a:p>
            <a:pPr lvl="0" fontAlgn="base"/>
            <a:r>
              <a:rPr lang="en-CA" sz="2400" dirty="0"/>
              <a:t>a temporary wage subsidy program for employers</a:t>
            </a:r>
          </a:p>
          <a:p>
            <a:pPr lvl="0" fontAlgn="base"/>
            <a:r>
              <a:rPr lang="en-CA" sz="2400" dirty="0"/>
              <a:t>a new loan program for businesses</a:t>
            </a:r>
          </a:p>
          <a:p>
            <a:pPr lvl="0" fontAlgn="base"/>
            <a:r>
              <a:rPr lang="en-CA" sz="2400" dirty="0"/>
              <a:t>deferred payment deadlines for income tax and GST/HST</a:t>
            </a:r>
          </a:p>
          <a:p>
            <a:pPr marL="0" indent="0">
              <a:buNone/>
            </a:pPr>
            <a:endParaRPr lang="en-CA" dirty="0"/>
          </a:p>
        </p:txBody>
      </p:sp>
      <p:sp>
        <p:nvSpPr>
          <p:cNvPr id="4" name="Footer Placeholder 3"/>
          <p:cNvSpPr>
            <a:spLocks noGrp="1"/>
          </p:cNvSpPr>
          <p:nvPr>
            <p:ph type="ftr" sz="quarter" idx="11"/>
          </p:nvPr>
        </p:nvSpPr>
        <p:spPr/>
        <p:txBody>
          <a:bodyPr/>
          <a:lstStyle/>
          <a:p>
            <a:r>
              <a:rPr lang="en-CA"/>
              <a:t>www.bluewaterwoodalliance.com</a:t>
            </a:r>
            <a:endParaRPr lang="en-CA" dirty="0"/>
          </a:p>
        </p:txBody>
      </p:sp>
      <p:sp>
        <p:nvSpPr>
          <p:cNvPr id="5" name="Slide Number Placeholder 4"/>
          <p:cNvSpPr>
            <a:spLocks noGrp="1"/>
          </p:cNvSpPr>
          <p:nvPr>
            <p:ph type="sldNum" sz="quarter" idx="12"/>
          </p:nvPr>
        </p:nvSpPr>
        <p:spPr/>
        <p:txBody>
          <a:bodyPr/>
          <a:lstStyle/>
          <a:p>
            <a:fld id="{8F735843-A5CC-4666-82ED-931C9C522FD8}" type="slidenum">
              <a:rPr lang="en-CA" smtClean="0"/>
              <a:pPr/>
              <a:t>16</a:t>
            </a:fld>
            <a:endParaRPr lang="en-CA" dirty="0"/>
          </a:p>
        </p:txBody>
      </p:sp>
      <p:pic>
        <p:nvPicPr>
          <p:cNvPr id="7" name="Picture 6">
            <a:extLst>
              <a:ext uri="{FF2B5EF4-FFF2-40B4-BE49-F238E27FC236}">
                <a16:creationId xmlns:a16="http://schemas.microsoft.com/office/drawing/2014/main" id="{CE5263A7-CA0E-034F-BB44-2128926C2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54576"/>
            <a:ext cx="9144000" cy="1130808"/>
          </a:xfrm>
          <a:prstGeom prst="rect">
            <a:avLst/>
          </a:prstGeom>
        </p:spPr>
      </p:pic>
    </p:spTree>
    <p:extLst>
      <p:ext uri="{BB962C8B-B14F-4D97-AF65-F5344CB8AC3E}">
        <p14:creationId xmlns:p14="http://schemas.microsoft.com/office/powerpoint/2010/main" val="1516851087"/>
      </p:ext>
    </p:extLst>
  </p:cSld>
  <p:clrMapOvr>
    <a:masterClrMapping/>
  </p:clrMapOvr>
  <mc:AlternateContent xmlns:mc="http://schemas.openxmlformats.org/markup-compatibility/2006" xmlns:p14="http://schemas.microsoft.com/office/powerpoint/2010/main">
    <mc:Choice Requires="p14">
      <p:transition spd="slow" p14:dur="2000" advTm="15563"/>
    </mc:Choice>
    <mc:Fallback xmlns="">
      <p:transition spd="slow" advTm="1556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291"/>
            <a:ext cx="8229600" cy="1143000"/>
          </a:xfrm>
        </p:spPr>
        <p:txBody>
          <a:bodyPr>
            <a:noAutofit/>
          </a:bodyPr>
          <a:lstStyle/>
          <a:p>
            <a:r>
              <a:rPr lang="en-CA" sz="3000" b="1" dirty="0"/>
              <a:t>Online Resources</a:t>
            </a:r>
          </a:p>
        </p:txBody>
      </p:sp>
      <p:sp>
        <p:nvSpPr>
          <p:cNvPr id="3" name="Content Placeholder 2"/>
          <p:cNvSpPr>
            <a:spLocks noGrp="1"/>
          </p:cNvSpPr>
          <p:nvPr>
            <p:ph idx="1"/>
          </p:nvPr>
        </p:nvSpPr>
        <p:spPr>
          <a:xfrm>
            <a:off x="457200" y="1600200"/>
            <a:ext cx="8507288" cy="4525963"/>
          </a:xfrm>
        </p:spPr>
        <p:txBody>
          <a:bodyPr>
            <a:normAutofit/>
          </a:bodyPr>
          <a:lstStyle/>
          <a:p>
            <a:pPr marL="0" indent="0">
              <a:buNone/>
            </a:pPr>
            <a:r>
              <a:rPr lang="en-CA" sz="3600" b="1" dirty="0"/>
              <a:t>Government of Ontario</a:t>
            </a:r>
            <a:br>
              <a:rPr lang="en-CA" sz="2400" b="1" dirty="0"/>
            </a:br>
            <a:r>
              <a:rPr lang="en-CA" sz="2400" dirty="0">
                <a:hlinkClick r:id="rId3"/>
              </a:rPr>
              <a:t>https://covid-19.ontario.ca/index.html</a:t>
            </a:r>
            <a:endParaRPr lang="en-CA" sz="2400" dirty="0"/>
          </a:p>
          <a:p>
            <a:r>
              <a:rPr lang="en-CA" sz="2800" dirty="0"/>
              <a:t>List of essential workplaces</a:t>
            </a:r>
          </a:p>
          <a:p>
            <a:r>
              <a:rPr lang="en-CA" sz="2800" dirty="0"/>
              <a:t>Request for help from businesses and organizations – supply emergency products </a:t>
            </a:r>
            <a:br>
              <a:rPr lang="en-CA" sz="2800" dirty="0"/>
            </a:br>
            <a:r>
              <a:rPr lang="en-CA" sz="2800" dirty="0"/>
              <a:t>and innovative solutions</a:t>
            </a:r>
          </a:p>
        </p:txBody>
      </p:sp>
      <p:sp>
        <p:nvSpPr>
          <p:cNvPr id="4" name="Footer Placeholder 3"/>
          <p:cNvSpPr>
            <a:spLocks noGrp="1"/>
          </p:cNvSpPr>
          <p:nvPr>
            <p:ph type="ftr" sz="quarter" idx="11"/>
          </p:nvPr>
        </p:nvSpPr>
        <p:spPr/>
        <p:txBody>
          <a:bodyPr/>
          <a:lstStyle/>
          <a:p>
            <a:r>
              <a:rPr lang="en-CA"/>
              <a:t>www.bluewaterwoodalliance.com</a:t>
            </a:r>
            <a:endParaRPr lang="en-CA" dirty="0"/>
          </a:p>
        </p:txBody>
      </p:sp>
      <p:sp>
        <p:nvSpPr>
          <p:cNvPr id="5" name="Slide Number Placeholder 4"/>
          <p:cNvSpPr>
            <a:spLocks noGrp="1"/>
          </p:cNvSpPr>
          <p:nvPr>
            <p:ph type="sldNum" sz="quarter" idx="12"/>
          </p:nvPr>
        </p:nvSpPr>
        <p:spPr/>
        <p:txBody>
          <a:bodyPr/>
          <a:lstStyle/>
          <a:p>
            <a:fld id="{8F735843-A5CC-4666-82ED-931C9C522FD8}" type="slidenum">
              <a:rPr lang="en-CA" smtClean="0"/>
              <a:pPr/>
              <a:t>17</a:t>
            </a:fld>
            <a:endParaRPr lang="en-CA" dirty="0"/>
          </a:p>
        </p:txBody>
      </p:sp>
      <p:pic>
        <p:nvPicPr>
          <p:cNvPr id="7" name="Picture 6">
            <a:extLst>
              <a:ext uri="{FF2B5EF4-FFF2-40B4-BE49-F238E27FC236}">
                <a16:creationId xmlns:a16="http://schemas.microsoft.com/office/drawing/2014/main" id="{CE5263A7-CA0E-034F-BB44-2128926C2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54576"/>
            <a:ext cx="9144000" cy="1130808"/>
          </a:xfrm>
          <a:prstGeom prst="rect">
            <a:avLst/>
          </a:prstGeom>
        </p:spPr>
      </p:pic>
    </p:spTree>
    <p:extLst>
      <p:ext uri="{BB962C8B-B14F-4D97-AF65-F5344CB8AC3E}">
        <p14:creationId xmlns:p14="http://schemas.microsoft.com/office/powerpoint/2010/main" val="2967851598"/>
      </p:ext>
    </p:extLst>
  </p:cSld>
  <p:clrMapOvr>
    <a:masterClrMapping/>
  </p:clrMapOvr>
  <mc:AlternateContent xmlns:mc="http://schemas.openxmlformats.org/markup-compatibility/2006" xmlns:p14="http://schemas.microsoft.com/office/powerpoint/2010/main">
    <mc:Choice Requires="p14">
      <p:transition spd="slow" p14:dur="2000" advTm="15563"/>
    </mc:Choice>
    <mc:Fallback xmlns="">
      <p:transition spd="slow" advTm="1556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291"/>
            <a:ext cx="8229600" cy="1143000"/>
          </a:xfrm>
        </p:spPr>
        <p:txBody>
          <a:bodyPr>
            <a:noAutofit/>
          </a:bodyPr>
          <a:lstStyle/>
          <a:p>
            <a:r>
              <a:rPr lang="en-CA" sz="3000" b="1" dirty="0"/>
              <a:t>Online Resources</a:t>
            </a:r>
          </a:p>
        </p:txBody>
      </p:sp>
      <p:sp>
        <p:nvSpPr>
          <p:cNvPr id="3" name="Content Placeholder 2"/>
          <p:cNvSpPr>
            <a:spLocks noGrp="1"/>
          </p:cNvSpPr>
          <p:nvPr>
            <p:ph idx="1"/>
          </p:nvPr>
        </p:nvSpPr>
        <p:spPr>
          <a:xfrm>
            <a:off x="457200" y="1600200"/>
            <a:ext cx="8507288" cy="4525963"/>
          </a:xfrm>
        </p:spPr>
        <p:txBody>
          <a:bodyPr>
            <a:normAutofit/>
          </a:bodyPr>
          <a:lstStyle/>
          <a:p>
            <a:pPr marL="0" indent="0">
              <a:buNone/>
            </a:pPr>
            <a:r>
              <a:rPr lang="en-CA" sz="3600" dirty="0"/>
              <a:t>Additional support for entrepreneurs impacted by the coronavirus COVID-19</a:t>
            </a:r>
            <a:endParaRPr lang="en-CA" sz="3600" b="1" dirty="0"/>
          </a:p>
          <a:p>
            <a:pPr marL="0" indent="0">
              <a:buNone/>
            </a:pPr>
            <a:r>
              <a:rPr lang="en-CA" sz="3600" b="1" dirty="0"/>
              <a:t>BDC</a:t>
            </a:r>
            <a:br>
              <a:rPr lang="en-CA" sz="2400" b="1" dirty="0"/>
            </a:br>
            <a:r>
              <a:rPr lang="en-CA" sz="2400" dirty="0">
                <a:hlinkClick r:id="rId3"/>
              </a:rPr>
              <a:t>https://www.bdc.ca/en/pages/special-support.aspx?special-initiative=covid19</a:t>
            </a:r>
            <a:endParaRPr lang="en-CA" sz="2400" dirty="0"/>
          </a:p>
          <a:p>
            <a:pPr marL="0" indent="0">
              <a:buNone/>
            </a:pPr>
            <a:r>
              <a:rPr lang="en-CA" sz="3600" b="1" dirty="0"/>
              <a:t>EDC</a:t>
            </a:r>
            <a:br>
              <a:rPr lang="en-CA" sz="2400" b="1" dirty="0"/>
            </a:br>
            <a:r>
              <a:rPr lang="en-CA" sz="2400" dirty="0">
                <a:hlinkClick r:id="rId4"/>
              </a:rPr>
              <a:t>https://www.edc.ca/en/campaign/coronavirus-covid-19.html</a:t>
            </a:r>
            <a:endParaRPr lang="en-CA" sz="2400" dirty="0"/>
          </a:p>
          <a:p>
            <a:pPr marL="0" indent="0">
              <a:buNone/>
            </a:pPr>
            <a:endParaRPr lang="en-CA" sz="2400" dirty="0"/>
          </a:p>
        </p:txBody>
      </p:sp>
      <p:sp>
        <p:nvSpPr>
          <p:cNvPr id="4" name="Footer Placeholder 3"/>
          <p:cNvSpPr>
            <a:spLocks noGrp="1"/>
          </p:cNvSpPr>
          <p:nvPr>
            <p:ph type="ftr" sz="quarter" idx="11"/>
          </p:nvPr>
        </p:nvSpPr>
        <p:spPr/>
        <p:txBody>
          <a:bodyPr/>
          <a:lstStyle/>
          <a:p>
            <a:r>
              <a:rPr lang="en-CA"/>
              <a:t>www.bluewaterwoodalliance.com</a:t>
            </a:r>
            <a:endParaRPr lang="en-CA" dirty="0"/>
          </a:p>
        </p:txBody>
      </p:sp>
      <p:sp>
        <p:nvSpPr>
          <p:cNvPr id="5" name="Slide Number Placeholder 4"/>
          <p:cNvSpPr>
            <a:spLocks noGrp="1"/>
          </p:cNvSpPr>
          <p:nvPr>
            <p:ph type="sldNum" sz="quarter" idx="12"/>
          </p:nvPr>
        </p:nvSpPr>
        <p:spPr/>
        <p:txBody>
          <a:bodyPr/>
          <a:lstStyle/>
          <a:p>
            <a:fld id="{8F735843-A5CC-4666-82ED-931C9C522FD8}" type="slidenum">
              <a:rPr lang="en-CA" smtClean="0"/>
              <a:pPr/>
              <a:t>18</a:t>
            </a:fld>
            <a:endParaRPr lang="en-CA" dirty="0"/>
          </a:p>
        </p:txBody>
      </p:sp>
      <p:pic>
        <p:nvPicPr>
          <p:cNvPr id="7" name="Picture 6">
            <a:extLst>
              <a:ext uri="{FF2B5EF4-FFF2-40B4-BE49-F238E27FC236}">
                <a16:creationId xmlns:a16="http://schemas.microsoft.com/office/drawing/2014/main" id="{CE5263A7-CA0E-034F-BB44-2128926C2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54576"/>
            <a:ext cx="9144000" cy="1130808"/>
          </a:xfrm>
          <a:prstGeom prst="rect">
            <a:avLst/>
          </a:prstGeom>
        </p:spPr>
      </p:pic>
    </p:spTree>
    <p:extLst>
      <p:ext uri="{BB962C8B-B14F-4D97-AF65-F5344CB8AC3E}">
        <p14:creationId xmlns:p14="http://schemas.microsoft.com/office/powerpoint/2010/main" val="948969996"/>
      </p:ext>
    </p:extLst>
  </p:cSld>
  <p:clrMapOvr>
    <a:masterClrMapping/>
  </p:clrMapOvr>
  <mc:AlternateContent xmlns:mc="http://schemas.openxmlformats.org/markup-compatibility/2006" xmlns:p14="http://schemas.microsoft.com/office/powerpoint/2010/main">
    <mc:Choice Requires="p14">
      <p:transition spd="slow" p14:dur="2000" advTm="15563"/>
    </mc:Choice>
    <mc:Fallback xmlns="">
      <p:transition spd="slow" advTm="1556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291"/>
            <a:ext cx="8229600" cy="1143000"/>
          </a:xfrm>
        </p:spPr>
        <p:txBody>
          <a:bodyPr>
            <a:noAutofit/>
          </a:bodyPr>
          <a:lstStyle/>
          <a:p>
            <a:r>
              <a:rPr lang="en-CA" sz="3000" b="1" dirty="0"/>
              <a:t>Response Programs</a:t>
            </a:r>
          </a:p>
        </p:txBody>
      </p:sp>
      <p:sp>
        <p:nvSpPr>
          <p:cNvPr id="3" name="Content Placeholder 2"/>
          <p:cNvSpPr>
            <a:spLocks noGrp="1"/>
          </p:cNvSpPr>
          <p:nvPr>
            <p:ph idx="1"/>
          </p:nvPr>
        </p:nvSpPr>
        <p:spPr>
          <a:xfrm>
            <a:off x="457200" y="1600200"/>
            <a:ext cx="8507288" cy="4525963"/>
          </a:xfrm>
        </p:spPr>
        <p:txBody>
          <a:bodyPr>
            <a:normAutofit/>
          </a:bodyPr>
          <a:lstStyle/>
          <a:p>
            <a:pPr fontAlgn="base"/>
            <a:r>
              <a:rPr lang="en-CA" sz="2400" b="1" dirty="0"/>
              <a:t>Strategic Innovation Fund</a:t>
            </a:r>
            <a:br>
              <a:rPr lang="en-CA" sz="2400" b="1" dirty="0"/>
            </a:br>
            <a:r>
              <a:rPr lang="en-CA" sz="2400" b="1" dirty="0">
                <a:hlinkClick r:id="rId3"/>
              </a:rPr>
              <a:t>https://www.ic.gc.ca/eic/site/125.nsf/eng/home</a:t>
            </a:r>
            <a:br>
              <a:rPr lang="en-CA" sz="2400" b="1" dirty="0"/>
            </a:br>
            <a:endParaRPr lang="en-CA" sz="2400" b="1" dirty="0"/>
          </a:p>
          <a:p>
            <a:pPr fontAlgn="base"/>
            <a:r>
              <a:rPr lang="en-CA" sz="2400" b="1" dirty="0"/>
              <a:t>NRC Industrial Research Assistance Program and Innovative Solutions Canada: </a:t>
            </a:r>
            <a:r>
              <a:rPr lang="en-CA" sz="2400" b="1" i="1" dirty="0"/>
              <a:t>COVID-19 Challenges Procurement Program</a:t>
            </a:r>
            <a:br>
              <a:rPr lang="en-CA" sz="2400" b="1" i="1" dirty="0"/>
            </a:br>
            <a:r>
              <a:rPr lang="en-CA" sz="2400" dirty="0">
                <a:hlinkClick r:id="rId4"/>
              </a:rPr>
              <a:t>https://nrc.canada.ca/en/research-development/research-collaboration/nrc-covid-19-response</a:t>
            </a:r>
            <a:br>
              <a:rPr lang="en-CA" sz="2400" dirty="0"/>
            </a:br>
            <a:endParaRPr lang="en-CA" sz="2400" dirty="0"/>
          </a:p>
          <a:p>
            <a:pPr fontAlgn="base"/>
            <a:r>
              <a:rPr lang="en-CA" sz="2400" b="1" dirty="0" err="1"/>
              <a:t>NGen’s</a:t>
            </a:r>
            <a:r>
              <a:rPr lang="en-CA" sz="2400" b="1" dirty="0"/>
              <a:t> - </a:t>
            </a:r>
            <a:r>
              <a:rPr lang="en-CA" sz="2400" b="1" i="1" dirty="0"/>
              <a:t>COVID-19 Response Program</a:t>
            </a:r>
            <a:br>
              <a:rPr lang="en-CA" sz="2400" b="1" i="1" dirty="0"/>
            </a:br>
            <a:r>
              <a:rPr lang="en-CA" sz="2400" dirty="0">
                <a:hlinkClick r:id="rId5"/>
              </a:rPr>
              <a:t>https://www.ngen.ca/covid-19-response</a:t>
            </a:r>
            <a:endParaRPr lang="en-CA" sz="2400" dirty="0"/>
          </a:p>
          <a:p>
            <a:pPr marL="0" indent="0">
              <a:buNone/>
            </a:pPr>
            <a:endParaRPr lang="en-CA" sz="2400" dirty="0"/>
          </a:p>
        </p:txBody>
      </p:sp>
      <p:sp>
        <p:nvSpPr>
          <p:cNvPr id="4" name="Footer Placeholder 3"/>
          <p:cNvSpPr>
            <a:spLocks noGrp="1"/>
          </p:cNvSpPr>
          <p:nvPr>
            <p:ph type="ftr" sz="quarter" idx="11"/>
          </p:nvPr>
        </p:nvSpPr>
        <p:spPr/>
        <p:txBody>
          <a:bodyPr/>
          <a:lstStyle/>
          <a:p>
            <a:r>
              <a:rPr lang="en-CA"/>
              <a:t>www.bluewaterwoodalliance.com</a:t>
            </a:r>
            <a:endParaRPr lang="en-CA" dirty="0"/>
          </a:p>
        </p:txBody>
      </p:sp>
      <p:sp>
        <p:nvSpPr>
          <p:cNvPr id="5" name="Slide Number Placeholder 4"/>
          <p:cNvSpPr>
            <a:spLocks noGrp="1"/>
          </p:cNvSpPr>
          <p:nvPr>
            <p:ph type="sldNum" sz="quarter" idx="12"/>
          </p:nvPr>
        </p:nvSpPr>
        <p:spPr/>
        <p:txBody>
          <a:bodyPr/>
          <a:lstStyle/>
          <a:p>
            <a:fld id="{8F735843-A5CC-4666-82ED-931C9C522FD8}" type="slidenum">
              <a:rPr lang="en-CA" smtClean="0"/>
              <a:pPr/>
              <a:t>19</a:t>
            </a:fld>
            <a:endParaRPr lang="en-CA" dirty="0"/>
          </a:p>
        </p:txBody>
      </p:sp>
      <p:pic>
        <p:nvPicPr>
          <p:cNvPr id="7" name="Picture 6">
            <a:extLst>
              <a:ext uri="{FF2B5EF4-FFF2-40B4-BE49-F238E27FC236}">
                <a16:creationId xmlns:a16="http://schemas.microsoft.com/office/drawing/2014/main" id="{CE5263A7-CA0E-034F-BB44-2128926C2E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754576"/>
            <a:ext cx="9144000" cy="1130808"/>
          </a:xfrm>
          <a:prstGeom prst="rect">
            <a:avLst/>
          </a:prstGeom>
        </p:spPr>
      </p:pic>
    </p:spTree>
    <p:extLst>
      <p:ext uri="{BB962C8B-B14F-4D97-AF65-F5344CB8AC3E}">
        <p14:creationId xmlns:p14="http://schemas.microsoft.com/office/powerpoint/2010/main" val="2806366004"/>
      </p:ext>
    </p:extLst>
  </p:cSld>
  <p:clrMapOvr>
    <a:masterClrMapping/>
  </p:clrMapOvr>
  <mc:AlternateContent xmlns:mc="http://schemas.openxmlformats.org/markup-compatibility/2006" xmlns:p14="http://schemas.microsoft.com/office/powerpoint/2010/main">
    <mc:Choice Requires="p14">
      <p:transition spd="slow" p14:dur="2000" advTm="15563"/>
    </mc:Choice>
    <mc:Fallback xmlns="">
      <p:transition spd="slow" advTm="1556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291"/>
            <a:ext cx="8229600" cy="1143000"/>
          </a:xfrm>
        </p:spPr>
        <p:txBody>
          <a:bodyPr>
            <a:noAutofit/>
          </a:bodyPr>
          <a:lstStyle/>
          <a:p>
            <a:r>
              <a:rPr lang="en-CA" sz="2800" b="1" dirty="0">
                <a:solidFill>
                  <a:srgbClr val="006600"/>
                </a:solidFill>
              </a:rPr>
              <a:t>Welcome all! </a:t>
            </a:r>
            <a:br>
              <a:rPr lang="en-CA" sz="2800" b="1" dirty="0">
                <a:solidFill>
                  <a:srgbClr val="006600"/>
                </a:solidFill>
              </a:rPr>
            </a:br>
            <a:r>
              <a:rPr lang="en-CA" sz="2800" b="1" dirty="0">
                <a:solidFill>
                  <a:srgbClr val="006600"/>
                </a:solidFill>
              </a:rPr>
              <a:t>BWA Online Roundtable Event! First for the wood industry in Canada to deal with COVID19</a:t>
            </a:r>
          </a:p>
        </p:txBody>
      </p:sp>
      <p:sp>
        <p:nvSpPr>
          <p:cNvPr id="3" name="Content Placeholder 2"/>
          <p:cNvSpPr>
            <a:spLocks noGrp="1"/>
          </p:cNvSpPr>
          <p:nvPr>
            <p:ph idx="1"/>
          </p:nvPr>
        </p:nvSpPr>
        <p:spPr>
          <a:xfrm>
            <a:off x="457200" y="1600200"/>
            <a:ext cx="8507288" cy="4525963"/>
          </a:xfrm>
        </p:spPr>
        <p:txBody>
          <a:bodyPr>
            <a:normAutofit/>
          </a:bodyPr>
          <a:lstStyle/>
          <a:p>
            <a:r>
              <a:rPr lang="en-CA" sz="2400" dirty="0"/>
              <a:t>Important meeting: the country is listening to us and Gov partners</a:t>
            </a:r>
          </a:p>
          <a:p>
            <a:r>
              <a:rPr lang="en-CA" sz="2400" b="1" dirty="0"/>
              <a:t>Manufacturers</a:t>
            </a:r>
            <a:r>
              <a:rPr lang="en-CA" sz="2400" dirty="0"/>
              <a:t>:  Join the BWA Central </a:t>
            </a:r>
            <a:r>
              <a:rPr lang="en-CA" sz="2400" dirty="0" err="1"/>
              <a:t>Whatsapp</a:t>
            </a:r>
            <a:r>
              <a:rPr lang="en-CA" sz="2400" dirty="0"/>
              <a:t> group: Not typical Social Media- important tool to stay connected</a:t>
            </a:r>
          </a:p>
          <a:p>
            <a:r>
              <a:rPr lang="en-CA" sz="2400" dirty="0"/>
              <a:t>Indemnity: Session recorded to be shared with members: No liability for what is said in our meetings</a:t>
            </a:r>
          </a:p>
          <a:p>
            <a:r>
              <a:rPr lang="en-CA" sz="2400" dirty="0"/>
              <a:t>Woodworking Magazine is observing: State if you don’t want something quoted: BWA will review before any publication on this session</a:t>
            </a:r>
          </a:p>
          <a:p>
            <a:r>
              <a:rPr lang="en-CA" sz="2400" dirty="0"/>
              <a:t>Role call: Who’s in the room?</a:t>
            </a:r>
          </a:p>
          <a:p>
            <a:r>
              <a:rPr lang="en-CA" sz="2400" dirty="0"/>
              <a:t>Manufacturing Focus</a:t>
            </a:r>
          </a:p>
        </p:txBody>
      </p:sp>
      <p:sp>
        <p:nvSpPr>
          <p:cNvPr id="4" name="Footer Placeholder 3"/>
          <p:cNvSpPr>
            <a:spLocks noGrp="1"/>
          </p:cNvSpPr>
          <p:nvPr>
            <p:ph type="ftr" sz="quarter" idx="11"/>
          </p:nvPr>
        </p:nvSpPr>
        <p:spPr/>
        <p:txBody>
          <a:bodyPr/>
          <a:lstStyle/>
          <a:p>
            <a:r>
              <a:rPr lang="en-CA"/>
              <a:t>www.bluewaterwoodalliance.com</a:t>
            </a:r>
            <a:endParaRPr lang="en-CA" dirty="0"/>
          </a:p>
        </p:txBody>
      </p:sp>
      <p:sp>
        <p:nvSpPr>
          <p:cNvPr id="5" name="Slide Number Placeholder 4"/>
          <p:cNvSpPr>
            <a:spLocks noGrp="1"/>
          </p:cNvSpPr>
          <p:nvPr>
            <p:ph type="sldNum" sz="quarter" idx="12"/>
          </p:nvPr>
        </p:nvSpPr>
        <p:spPr/>
        <p:txBody>
          <a:bodyPr/>
          <a:lstStyle/>
          <a:p>
            <a:fld id="{8F735843-A5CC-4666-82ED-931C9C522FD8}" type="slidenum">
              <a:rPr lang="en-CA" smtClean="0"/>
              <a:pPr/>
              <a:t>2</a:t>
            </a:fld>
            <a:endParaRPr lang="en-CA" dirty="0"/>
          </a:p>
        </p:txBody>
      </p:sp>
      <p:pic>
        <p:nvPicPr>
          <p:cNvPr id="7" name="Picture 6">
            <a:extLst>
              <a:ext uri="{FF2B5EF4-FFF2-40B4-BE49-F238E27FC236}">
                <a16:creationId xmlns:a16="http://schemas.microsoft.com/office/drawing/2014/main" id="{CE5263A7-CA0E-034F-BB44-2128926C2E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54576"/>
            <a:ext cx="9144000" cy="1130808"/>
          </a:xfrm>
          <a:prstGeom prst="rect">
            <a:avLst/>
          </a:prstGeom>
        </p:spPr>
      </p:pic>
      <p:sp>
        <p:nvSpPr>
          <p:cNvPr id="8" name="Title 1">
            <a:extLst>
              <a:ext uri="{FF2B5EF4-FFF2-40B4-BE49-F238E27FC236}">
                <a16:creationId xmlns:a16="http://schemas.microsoft.com/office/drawing/2014/main" id="{0736F06D-F0BF-E446-9CE4-597E01C41B41}"/>
              </a:ext>
            </a:extLst>
          </p:cNvPr>
          <p:cNvSpPr txBox="1">
            <a:spLocks/>
          </p:cNvSpPr>
          <p:nvPr/>
        </p:nvSpPr>
        <p:spPr>
          <a:xfrm>
            <a:off x="475781" y="5338345"/>
            <a:ext cx="8229600" cy="3720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endParaRPr lang="en-CA" sz="1400" dirty="0">
              <a:solidFill>
                <a:srgbClr val="006600"/>
              </a:solidFill>
            </a:endParaRPr>
          </a:p>
        </p:txBody>
      </p:sp>
    </p:spTree>
    <p:extLst>
      <p:ext uri="{BB962C8B-B14F-4D97-AF65-F5344CB8AC3E}">
        <p14:creationId xmlns:p14="http://schemas.microsoft.com/office/powerpoint/2010/main" val="3582840757"/>
      </p:ext>
    </p:extLst>
  </p:cSld>
  <p:clrMapOvr>
    <a:masterClrMapping/>
  </p:clrMapOvr>
  <mc:AlternateContent xmlns:mc="http://schemas.openxmlformats.org/markup-compatibility/2006" xmlns:p14="http://schemas.microsoft.com/office/powerpoint/2010/main">
    <mc:Choice Requires="p14">
      <p:transition spd="slow" p14:dur="2000" advTm="15563"/>
    </mc:Choice>
    <mc:Fallback xmlns="">
      <p:transition spd="slow" advTm="1556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a:t>www.bluewaterwoodalliance.com</a:t>
            </a:r>
            <a:endParaRPr lang="en-CA" dirty="0"/>
          </a:p>
        </p:txBody>
      </p:sp>
      <p:sp>
        <p:nvSpPr>
          <p:cNvPr id="5" name="Slide Number Placeholder 4"/>
          <p:cNvSpPr>
            <a:spLocks noGrp="1"/>
          </p:cNvSpPr>
          <p:nvPr>
            <p:ph type="sldNum" sz="quarter" idx="12"/>
          </p:nvPr>
        </p:nvSpPr>
        <p:spPr/>
        <p:txBody>
          <a:bodyPr/>
          <a:lstStyle/>
          <a:p>
            <a:fld id="{8F735843-A5CC-4666-82ED-931C9C522FD8}" type="slidenum">
              <a:rPr lang="en-CA" smtClean="0"/>
              <a:pPr/>
              <a:t>20</a:t>
            </a:fld>
            <a:endParaRPr lang="en-CA" dirty="0"/>
          </a:p>
        </p:txBody>
      </p:sp>
      <p:pic>
        <p:nvPicPr>
          <p:cNvPr id="6" name="Picture 5" descr="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619672" y="3429000"/>
            <a:ext cx="4572000" cy="1538883"/>
          </a:xfrm>
          <a:prstGeom prst="rect">
            <a:avLst/>
          </a:prstGeom>
        </p:spPr>
        <p:txBody>
          <a:bodyPr>
            <a:spAutoFit/>
          </a:bodyPr>
          <a:lstStyle/>
          <a:p>
            <a:r>
              <a:rPr lang="en-CA" sz="5400" b="1" dirty="0">
                <a:solidFill>
                  <a:srgbClr val="FFFFFF"/>
                </a:solidFill>
              </a:rPr>
              <a:t>Questions?</a:t>
            </a:r>
            <a:br>
              <a:rPr lang="en-CA" sz="6000" b="1" dirty="0"/>
            </a:br>
            <a:endParaRPr lang="en-US" sz="4000" b="1" dirty="0">
              <a:solidFill>
                <a:srgbClr val="FFFFFF"/>
              </a:solidFill>
            </a:endParaRPr>
          </a:p>
        </p:txBody>
      </p:sp>
      <p:sp>
        <p:nvSpPr>
          <p:cNvPr id="2" name="TextBox 1"/>
          <p:cNvSpPr txBox="1"/>
          <p:nvPr/>
        </p:nvSpPr>
        <p:spPr>
          <a:xfrm>
            <a:off x="5292080" y="3284984"/>
            <a:ext cx="3528392" cy="3139321"/>
          </a:xfrm>
          <a:prstGeom prst="rect">
            <a:avLst/>
          </a:prstGeom>
          <a:noFill/>
        </p:spPr>
        <p:txBody>
          <a:bodyPr wrap="square" rtlCol="0">
            <a:spAutoFit/>
          </a:bodyPr>
          <a:lstStyle/>
          <a:p>
            <a:r>
              <a:rPr lang="en-CA" sz="2000" dirty="0">
                <a:solidFill>
                  <a:srgbClr val="FFFFFF"/>
                </a:solidFill>
              </a:rPr>
              <a:t>Bluewater Wood Alliance </a:t>
            </a:r>
            <a:br>
              <a:rPr lang="en-CA" sz="2000" dirty="0">
                <a:solidFill>
                  <a:srgbClr val="FFFFFF"/>
                </a:solidFill>
              </a:rPr>
            </a:br>
            <a:r>
              <a:rPr lang="en-CA" dirty="0">
                <a:solidFill>
                  <a:srgbClr val="FFFFFF"/>
                </a:solidFill>
              </a:rPr>
              <a:t>582 14</a:t>
            </a:r>
            <a:r>
              <a:rPr lang="en-CA" baseline="30000" dirty="0">
                <a:solidFill>
                  <a:srgbClr val="FFFFFF"/>
                </a:solidFill>
              </a:rPr>
              <a:t>th</a:t>
            </a:r>
            <a:r>
              <a:rPr lang="en-CA" dirty="0">
                <a:solidFill>
                  <a:srgbClr val="FFFFFF"/>
                </a:solidFill>
              </a:rPr>
              <a:t> Street</a:t>
            </a:r>
            <a:br>
              <a:rPr lang="en-CA" dirty="0">
                <a:solidFill>
                  <a:srgbClr val="FFFFFF"/>
                </a:solidFill>
              </a:rPr>
            </a:br>
            <a:r>
              <a:rPr lang="en-CA" dirty="0">
                <a:solidFill>
                  <a:srgbClr val="FFFFFF"/>
                </a:solidFill>
              </a:rPr>
              <a:t>Hanover, ON N4N 2A1</a:t>
            </a:r>
            <a:br>
              <a:rPr lang="en-CA" dirty="0">
                <a:solidFill>
                  <a:srgbClr val="FFFFFF"/>
                </a:solidFill>
              </a:rPr>
            </a:br>
            <a:r>
              <a:rPr lang="en-CA" u="sng" dirty="0" err="1">
                <a:solidFill>
                  <a:srgbClr val="FFFFFF"/>
                </a:solidFill>
              </a:rPr>
              <a:t>www.bluewaterwoodalliance.com</a:t>
            </a:r>
            <a:br>
              <a:rPr lang="en-CA" u="sng" dirty="0">
                <a:solidFill>
                  <a:srgbClr val="FFFFFF"/>
                </a:solidFill>
              </a:rPr>
            </a:br>
            <a:endParaRPr lang="en-CA" u="sng" dirty="0">
              <a:solidFill>
                <a:srgbClr val="FFFFFF"/>
              </a:solidFill>
            </a:endParaRPr>
          </a:p>
          <a:p>
            <a:r>
              <a:rPr lang="en-CA" dirty="0">
                <a:solidFill>
                  <a:srgbClr val="FFFFFF"/>
                </a:solidFill>
              </a:rPr>
              <a:t>Mike Baker</a:t>
            </a:r>
            <a:br>
              <a:rPr lang="en-CA" dirty="0">
                <a:solidFill>
                  <a:srgbClr val="FFFFFF"/>
                </a:solidFill>
              </a:rPr>
            </a:br>
            <a:r>
              <a:rPr lang="en-CA" dirty="0">
                <a:solidFill>
                  <a:srgbClr val="FFFFFF"/>
                </a:solidFill>
              </a:rPr>
              <a:t>Executive Director: </a:t>
            </a:r>
            <a:r>
              <a:rPr lang="en-CA" sz="1600" u="sng" dirty="0">
                <a:solidFill>
                  <a:schemeClr val="bg1"/>
                </a:solidFill>
              </a:rPr>
              <a:t>manager@bluewaterwoodalliance.com</a:t>
            </a:r>
            <a:br>
              <a:rPr lang="en-CA" sz="1600" u="sng" dirty="0">
                <a:solidFill>
                  <a:srgbClr val="FFFFFF"/>
                </a:solidFill>
              </a:rPr>
            </a:br>
            <a:r>
              <a:rPr lang="en-CA" dirty="0">
                <a:solidFill>
                  <a:srgbClr val="FFFFFF"/>
                </a:solidFill>
              </a:rPr>
              <a:t>226-668-5455</a:t>
            </a:r>
            <a:br>
              <a:rPr lang="en-CA" b="1" dirty="0">
                <a:solidFill>
                  <a:srgbClr val="FFFFFF"/>
                </a:solidFill>
              </a:rPr>
            </a:br>
            <a:endParaRPr lang="en-US" b="1" dirty="0">
              <a:solidFill>
                <a:srgbClr val="FFFFFF"/>
              </a:solidFill>
            </a:endParaRPr>
          </a:p>
          <a:p>
            <a:endParaRPr lang="en-US" dirty="0"/>
          </a:p>
        </p:txBody>
      </p:sp>
    </p:spTree>
    <p:extLst>
      <p:ext uri="{BB962C8B-B14F-4D97-AF65-F5344CB8AC3E}">
        <p14:creationId xmlns:p14="http://schemas.microsoft.com/office/powerpoint/2010/main" val="2535219511"/>
      </p:ext>
    </p:extLst>
  </p:cSld>
  <p:clrMapOvr>
    <a:masterClrMapping/>
  </p:clrMapOvr>
  <mc:AlternateContent xmlns:mc="http://schemas.openxmlformats.org/markup-compatibility/2006" xmlns:p14="http://schemas.microsoft.com/office/powerpoint/2010/main">
    <mc:Choice Requires="p14">
      <p:transition spd="slow" p14:dur="2000" advTm="5620"/>
    </mc:Choice>
    <mc:Fallback xmlns="">
      <p:transition spd="slow" advTm="562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291"/>
            <a:ext cx="8229600" cy="1143000"/>
          </a:xfrm>
        </p:spPr>
        <p:txBody>
          <a:bodyPr>
            <a:noAutofit/>
          </a:bodyPr>
          <a:lstStyle/>
          <a:p>
            <a:r>
              <a:rPr lang="en-CA" sz="2800" b="1" dirty="0">
                <a:solidFill>
                  <a:srgbClr val="006600"/>
                </a:solidFill>
              </a:rPr>
              <a:t>Welcome all! </a:t>
            </a:r>
            <a:br>
              <a:rPr lang="en-CA" sz="2800" b="1" dirty="0">
                <a:solidFill>
                  <a:srgbClr val="006600"/>
                </a:solidFill>
              </a:rPr>
            </a:br>
            <a:r>
              <a:rPr lang="en-CA" sz="2800" b="1" dirty="0">
                <a:solidFill>
                  <a:srgbClr val="006600"/>
                </a:solidFill>
              </a:rPr>
              <a:t>BWA Online Roundtable Event! First for the wood industry in Canada to deal with COVID19</a:t>
            </a:r>
          </a:p>
        </p:txBody>
      </p:sp>
      <p:sp>
        <p:nvSpPr>
          <p:cNvPr id="3" name="Content Placeholder 2"/>
          <p:cNvSpPr>
            <a:spLocks noGrp="1"/>
          </p:cNvSpPr>
          <p:nvPr>
            <p:ph idx="1"/>
          </p:nvPr>
        </p:nvSpPr>
        <p:spPr>
          <a:xfrm>
            <a:off x="457200" y="1600200"/>
            <a:ext cx="8507288" cy="4525963"/>
          </a:xfrm>
        </p:spPr>
        <p:txBody>
          <a:bodyPr>
            <a:normAutofit/>
          </a:bodyPr>
          <a:lstStyle/>
          <a:p>
            <a:r>
              <a:rPr lang="en-CA" sz="1800" dirty="0"/>
              <a:t>Manufacturers:</a:t>
            </a:r>
          </a:p>
          <a:p>
            <a:r>
              <a:rPr lang="en-CA" sz="1800" dirty="0"/>
              <a:t>Are you still running operations?</a:t>
            </a:r>
          </a:p>
          <a:p>
            <a:r>
              <a:rPr lang="en-CA" sz="1800" dirty="0"/>
              <a:t>If yes: What are your challenges coping with COVID19?- have you established some best practices to share?</a:t>
            </a:r>
          </a:p>
          <a:p>
            <a:r>
              <a:rPr lang="en-CA" sz="1800" dirty="0"/>
              <a:t>If no: how are you preparing for possible re-start in coming weeks?</a:t>
            </a:r>
          </a:p>
          <a:p>
            <a:r>
              <a:rPr lang="en-CA" sz="1800" dirty="0"/>
              <a:t>Have you accessed any gov programs? What is your greatest need at this time? </a:t>
            </a:r>
          </a:p>
          <a:p>
            <a:r>
              <a:rPr lang="en-CA" sz="1800" dirty="0"/>
              <a:t>Have you considered/tried to re-tool for PPE production? If yes what was your pathway and any challenges/needs you may have? Advice/strategy  for other manufacturers to start to re-tool?</a:t>
            </a:r>
          </a:p>
          <a:p>
            <a:r>
              <a:rPr lang="en-CA" sz="1800" dirty="0"/>
              <a:t>Other needs you have? Questions or comments to other manufacturers and gov partners?</a:t>
            </a:r>
          </a:p>
          <a:p>
            <a:r>
              <a:rPr lang="en-CA" sz="1800" dirty="0"/>
              <a:t>What roundtable/webinar topics would you like to see BWA offer in the coming weeks?</a:t>
            </a:r>
          </a:p>
          <a:p>
            <a:endParaRPr lang="en-CA" sz="2600" dirty="0"/>
          </a:p>
        </p:txBody>
      </p:sp>
      <p:sp>
        <p:nvSpPr>
          <p:cNvPr id="4" name="Footer Placeholder 3"/>
          <p:cNvSpPr>
            <a:spLocks noGrp="1"/>
          </p:cNvSpPr>
          <p:nvPr>
            <p:ph type="ftr" sz="quarter" idx="11"/>
          </p:nvPr>
        </p:nvSpPr>
        <p:spPr/>
        <p:txBody>
          <a:bodyPr/>
          <a:lstStyle/>
          <a:p>
            <a:r>
              <a:rPr lang="en-CA"/>
              <a:t>www.bluewaterwoodalliance.com</a:t>
            </a:r>
            <a:endParaRPr lang="en-CA" dirty="0"/>
          </a:p>
        </p:txBody>
      </p:sp>
      <p:sp>
        <p:nvSpPr>
          <p:cNvPr id="5" name="Slide Number Placeholder 4"/>
          <p:cNvSpPr>
            <a:spLocks noGrp="1"/>
          </p:cNvSpPr>
          <p:nvPr>
            <p:ph type="sldNum" sz="quarter" idx="12"/>
          </p:nvPr>
        </p:nvSpPr>
        <p:spPr/>
        <p:txBody>
          <a:bodyPr/>
          <a:lstStyle/>
          <a:p>
            <a:fld id="{8F735843-A5CC-4666-82ED-931C9C522FD8}" type="slidenum">
              <a:rPr lang="en-CA" smtClean="0"/>
              <a:pPr/>
              <a:t>3</a:t>
            </a:fld>
            <a:endParaRPr lang="en-CA" dirty="0"/>
          </a:p>
        </p:txBody>
      </p:sp>
      <p:pic>
        <p:nvPicPr>
          <p:cNvPr id="7" name="Picture 6">
            <a:extLst>
              <a:ext uri="{FF2B5EF4-FFF2-40B4-BE49-F238E27FC236}">
                <a16:creationId xmlns:a16="http://schemas.microsoft.com/office/drawing/2014/main" id="{CE5263A7-CA0E-034F-BB44-2128926C2E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54576"/>
            <a:ext cx="9144000" cy="1130808"/>
          </a:xfrm>
          <a:prstGeom prst="rect">
            <a:avLst/>
          </a:prstGeom>
        </p:spPr>
      </p:pic>
      <p:sp>
        <p:nvSpPr>
          <p:cNvPr id="8" name="Title 1">
            <a:extLst>
              <a:ext uri="{FF2B5EF4-FFF2-40B4-BE49-F238E27FC236}">
                <a16:creationId xmlns:a16="http://schemas.microsoft.com/office/drawing/2014/main" id="{0736F06D-F0BF-E446-9CE4-597E01C41B41}"/>
              </a:ext>
            </a:extLst>
          </p:cNvPr>
          <p:cNvSpPr txBox="1">
            <a:spLocks/>
          </p:cNvSpPr>
          <p:nvPr/>
        </p:nvSpPr>
        <p:spPr>
          <a:xfrm>
            <a:off x="475781" y="5338345"/>
            <a:ext cx="8229600" cy="3720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endParaRPr lang="en-CA" sz="1400" dirty="0">
              <a:solidFill>
                <a:srgbClr val="006600"/>
              </a:solidFill>
            </a:endParaRPr>
          </a:p>
        </p:txBody>
      </p:sp>
    </p:spTree>
    <p:extLst>
      <p:ext uri="{BB962C8B-B14F-4D97-AF65-F5344CB8AC3E}">
        <p14:creationId xmlns:p14="http://schemas.microsoft.com/office/powerpoint/2010/main" val="4224332844"/>
      </p:ext>
    </p:extLst>
  </p:cSld>
  <p:clrMapOvr>
    <a:masterClrMapping/>
  </p:clrMapOvr>
  <mc:AlternateContent xmlns:mc="http://schemas.openxmlformats.org/markup-compatibility/2006" xmlns:p14="http://schemas.microsoft.com/office/powerpoint/2010/main">
    <mc:Choice Requires="p14">
      <p:transition spd="slow" p14:dur="2000" advTm="15563"/>
    </mc:Choice>
    <mc:Fallback xmlns="">
      <p:transition spd="slow" advTm="1556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1CBD1D66-1F6D-5646-8A91-1729F97966C9}"/>
              </a:ext>
            </a:extLst>
          </p:cNvPr>
          <p:cNvSpPr/>
          <p:nvPr/>
        </p:nvSpPr>
        <p:spPr>
          <a:xfrm>
            <a:off x="385755" y="170579"/>
            <a:ext cx="8372490" cy="6222796"/>
          </a:xfrm>
          <a:prstGeom prst="rect">
            <a:avLst/>
          </a:prstGeom>
          <a:blipFill>
            <a:blip r:embed="rId3" cstate="print"/>
            <a:stretch>
              <a:fillRect/>
            </a:stretch>
          </a:blipFill>
        </p:spPr>
        <p:txBody>
          <a:bodyPr wrap="square" lIns="0" tIns="0" rIns="0" bIns="0" rtlCol="0"/>
          <a:lstStyle/>
          <a:p>
            <a:endParaRPr/>
          </a:p>
        </p:txBody>
      </p:sp>
      <p:sp>
        <p:nvSpPr>
          <p:cNvPr id="4" name="Footer Placeholder 3"/>
          <p:cNvSpPr>
            <a:spLocks noGrp="1"/>
          </p:cNvSpPr>
          <p:nvPr>
            <p:ph type="ftr" sz="quarter" idx="11"/>
          </p:nvPr>
        </p:nvSpPr>
        <p:spPr/>
        <p:txBody>
          <a:bodyPr/>
          <a:lstStyle/>
          <a:p>
            <a:r>
              <a:rPr lang="en-CA"/>
              <a:t>www.bluewaterwoodalliance.com</a:t>
            </a:r>
            <a:endParaRPr lang="en-CA" dirty="0"/>
          </a:p>
        </p:txBody>
      </p:sp>
      <p:sp>
        <p:nvSpPr>
          <p:cNvPr id="5" name="Slide Number Placeholder 4"/>
          <p:cNvSpPr>
            <a:spLocks noGrp="1"/>
          </p:cNvSpPr>
          <p:nvPr>
            <p:ph type="sldNum" sz="quarter" idx="12"/>
          </p:nvPr>
        </p:nvSpPr>
        <p:spPr/>
        <p:txBody>
          <a:bodyPr/>
          <a:lstStyle/>
          <a:p>
            <a:fld id="{8F735843-A5CC-4666-82ED-931C9C522FD8}" type="slidenum">
              <a:rPr lang="en-CA" smtClean="0"/>
              <a:pPr/>
              <a:t>4</a:t>
            </a:fld>
            <a:endParaRPr lang="en-CA" dirty="0"/>
          </a:p>
        </p:txBody>
      </p:sp>
      <p:pic>
        <p:nvPicPr>
          <p:cNvPr id="7" name="Picture 6">
            <a:extLst>
              <a:ext uri="{FF2B5EF4-FFF2-40B4-BE49-F238E27FC236}">
                <a16:creationId xmlns:a16="http://schemas.microsoft.com/office/drawing/2014/main" id="{CE5263A7-CA0E-034F-BB44-2128926C2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54576"/>
            <a:ext cx="9144000" cy="1130808"/>
          </a:xfrm>
          <a:prstGeom prst="rect">
            <a:avLst/>
          </a:prstGeom>
        </p:spPr>
      </p:pic>
      <p:sp>
        <p:nvSpPr>
          <p:cNvPr id="12" name="Title 1">
            <a:extLst>
              <a:ext uri="{FF2B5EF4-FFF2-40B4-BE49-F238E27FC236}">
                <a16:creationId xmlns:a16="http://schemas.microsoft.com/office/drawing/2014/main" id="{B081B6BC-35ED-6049-98F4-EC9DAD9F9159}"/>
              </a:ext>
            </a:extLst>
          </p:cNvPr>
          <p:cNvSpPr>
            <a:spLocks noGrp="1"/>
          </p:cNvSpPr>
          <p:nvPr>
            <p:ph type="title"/>
          </p:nvPr>
        </p:nvSpPr>
        <p:spPr>
          <a:xfrm>
            <a:off x="475781" y="464625"/>
            <a:ext cx="8229600" cy="372087"/>
          </a:xfrm>
        </p:spPr>
        <p:txBody>
          <a:bodyPr>
            <a:noAutofit/>
          </a:bodyPr>
          <a:lstStyle/>
          <a:p>
            <a:pPr algn="ctr"/>
            <a:r>
              <a:rPr lang="en-CA" sz="1400" dirty="0">
                <a:solidFill>
                  <a:srgbClr val="006600"/>
                </a:solidFill>
              </a:rPr>
              <a:t>Source: TCI Network</a:t>
            </a:r>
          </a:p>
        </p:txBody>
      </p:sp>
    </p:spTree>
    <p:extLst>
      <p:ext uri="{BB962C8B-B14F-4D97-AF65-F5344CB8AC3E}">
        <p14:creationId xmlns:p14="http://schemas.microsoft.com/office/powerpoint/2010/main" val="2538519606"/>
      </p:ext>
    </p:extLst>
  </p:cSld>
  <p:clrMapOvr>
    <a:masterClrMapping/>
  </p:clrMapOvr>
  <mc:AlternateContent xmlns:mc="http://schemas.openxmlformats.org/markup-compatibility/2006" xmlns:p14="http://schemas.microsoft.com/office/powerpoint/2010/main">
    <mc:Choice Requires="p14">
      <p:transition spd="slow" p14:dur="2000" advTm="15563"/>
    </mc:Choice>
    <mc:Fallback xmlns="">
      <p:transition spd="slow" advTm="1556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0924152E-847C-3544-993C-EAA1595A8C7B}"/>
              </a:ext>
            </a:extLst>
          </p:cNvPr>
          <p:cNvSpPr/>
          <p:nvPr/>
        </p:nvSpPr>
        <p:spPr>
          <a:xfrm>
            <a:off x="801266" y="136525"/>
            <a:ext cx="7541468" cy="5655422"/>
          </a:xfrm>
          <a:prstGeom prst="rect">
            <a:avLst/>
          </a:prstGeom>
          <a:blipFill>
            <a:blip r:embed="rId3" cstate="print"/>
            <a:stretch>
              <a:fillRect/>
            </a:stretch>
          </a:blipFill>
        </p:spPr>
        <p:txBody>
          <a:bodyPr wrap="square" lIns="0" tIns="0" rIns="0" bIns="0" rtlCol="0"/>
          <a:lstStyle/>
          <a:p>
            <a:endParaRPr/>
          </a:p>
        </p:txBody>
      </p:sp>
      <p:sp>
        <p:nvSpPr>
          <p:cNvPr id="4" name="Footer Placeholder 3"/>
          <p:cNvSpPr>
            <a:spLocks noGrp="1"/>
          </p:cNvSpPr>
          <p:nvPr>
            <p:ph type="ftr" sz="quarter" idx="11"/>
          </p:nvPr>
        </p:nvSpPr>
        <p:spPr/>
        <p:txBody>
          <a:bodyPr/>
          <a:lstStyle/>
          <a:p>
            <a:r>
              <a:rPr lang="en-CA"/>
              <a:t>www.bluewaterwoodalliance.com</a:t>
            </a:r>
            <a:endParaRPr lang="en-CA" dirty="0"/>
          </a:p>
        </p:txBody>
      </p:sp>
      <p:sp>
        <p:nvSpPr>
          <p:cNvPr id="5" name="Slide Number Placeholder 4"/>
          <p:cNvSpPr>
            <a:spLocks noGrp="1"/>
          </p:cNvSpPr>
          <p:nvPr>
            <p:ph type="sldNum" sz="quarter" idx="12"/>
          </p:nvPr>
        </p:nvSpPr>
        <p:spPr/>
        <p:txBody>
          <a:bodyPr/>
          <a:lstStyle/>
          <a:p>
            <a:fld id="{8F735843-A5CC-4666-82ED-931C9C522FD8}" type="slidenum">
              <a:rPr lang="en-CA" smtClean="0"/>
              <a:pPr/>
              <a:t>5</a:t>
            </a:fld>
            <a:endParaRPr lang="en-CA" dirty="0"/>
          </a:p>
        </p:txBody>
      </p:sp>
      <p:pic>
        <p:nvPicPr>
          <p:cNvPr id="7" name="Picture 6">
            <a:extLst>
              <a:ext uri="{FF2B5EF4-FFF2-40B4-BE49-F238E27FC236}">
                <a16:creationId xmlns:a16="http://schemas.microsoft.com/office/drawing/2014/main" id="{CE5263A7-CA0E-034F-BB44-2128926C2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54576"/>
            <a:ext cx="9144000" cy="1130808"/>
          </a:xfrm>
          <a:prstGeom prst="rect">
            <a:avLst/>
          </a:prstGeom>
        </p:spPr>
      </p:pic>
      <p:sp>
        <p:nvSpPr>
          <p:cNvPr id="9" name="Title 1">
            <a:extLst>
              <a:ext uri="{FF2B5EF4-FFF2-40B4-BE49-F238E27FC236}">
                <a16:creationId xmlns:a16="http://schemas.microsoft.com/office/drawing/2014/main" id="{6033B28A-5BAB-364E-82FD-10CDAA0A3110}"/>
              </a:ext>
            </a:extLst>
          </p:cNvPr>
          <p:cNvSpPr>
            <a:spLocks noGrp="1"/>
          </p:cNvSpPr>
          <p:nvPr>
            <p:ph type="title"/>
          </p:nvPr>
        </p:nvSpPr>
        <p:spPr>
          <a:xfrm>
            <a:off x="475781" y="620688"/>
            <a:ext cx="8229600" cy="372087"/>
          </a:xfrm>
        </p:spPr>
        <p:txBody>
          <a:bodyPr>
            <a:noAutofit/>
          </a:bodyPr>
          <a:lstStyle/>
          <a:p>
            <a:pPr algn="ctr"/>
            <a:r>
              <a:rPr lang="en-CA" sz="1400" dirty="0">
                <a:solidFill>
                  <a:srgbClr val="006600"/>
                </a:solidFill>
              </a:rPr>
              <a:t>Source: TCI Network</a:t>
            </a:r>
          </a:p>
        </p:txBody>
      </p:sp>
    </p:spTree>
    <p:extLst>
      <p:ext uri="{BB962C8B-B14F-4D97-AF65-F5344CB8AC3E}">
        <p14:creationId xmlns:p14="http://schemas.microsoft.com/office/powerpoint/2010/main" val="1388543742"/>
      </p:ext>
    </p:extLst>
  </p:cSld>
  <p:clrMapOvr>
    <a:masterClrMapping/>
  </p:clrMapOvr>
  <mc:AlternateContent xmlns:mc="http://schemas.openxmlformats.org/markup-compatibility/2006" xmlns:p14="http://schemas.microsoft.com/office/powerpoint/2010/main">
    <mc:Choice Requires="p14">
      <p:transition spd="slow" p14:dur="2000" advTm="15563"/>
    </mc:Choice>
    <mc:Fallback xmlns="">
      <p:transition spd="slow" advTm="1556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DB710C30-3E1A-E04A-AFAF-437EFDB98CCA}"/>
              </a:ext>
            </a:extLst>
          </p:cNvPr>
          <p:cNvSpPr/>
          <p:nvPr/>
        </p:nvSpPr>
        <p:spPr>
          <a:xfrm>
            <a:off x="722742" y="309395"/>
            <a:ext cx="7698516" cy="5883046"/>
          </a:xfrm>
          <a:prstGeom prst="rect">
            <a:avLst/>
          </a:prstGeom>
          <a:blipFill>
            <a:blip r:embed="rId3" cstate="print"/>
            <a:stretch>
              <a:fillRect/>
            </a:stretch>
          </a:blipFill>
        </p:spPr>
        <p:txBody>
          <a:bodyPr wrap="square" lIns="0" tIns="0" rIns="0" bIns="0" rtlCol="0"/>
          <a:lstStyle/>
          <a:p>
            <a:endParaRPr/>
          </a:p>
        </p:txBody>
      </p:sp>
      <p:sp>
        <p:nvSpPr>
          <p:cNvPr id="4" name="Footer Placeholder 3"/>
          <p:cNvSpPr>
            <a:spLocks noGrp="1"/>
          </p:cNvSpPr>
          <p:nvPr>
            <p:ph type="ftr" sz="quarter" idx="11"/>
          </p:nvPr>
        </p:nvSpPr>
        <p:spPr/>
        <p:txBody>
          <a:bodyPr/>
          <a:lstStyle/>
          <a:p>
            <a:r>
              <a:rPr lang="en-CA"/>
              <a:t>www.bluewaterwoodalliance.com</a:t>
            </a:r>
            <a:endParaRPr lang="en-CA" dirty="0"/>
          </a:p>
        </p:txBody>
      </p:sp>
      <p:sp>
        <p:nvSpPr>
          <p:cNvPr id="5" name="Slide Number Placeholder 4"/>
          <p:cNvSpPr>
            <a:spLocks noGrp="1"/>
          </p:cNvSpPr>
          <p:nvPr>
            <p:ph type="sldNum" sz="quarter" idx="12"/>
          </p:nvPr>
        </p:nvSpPr>
        <p:spPr/>
        <p:txBody>
          <a:bodyPr/>
          <a:lstStyle/>
          <a:p>
            <a:fld id="{8F735843-A5CC-4666-82ED-931C9C522FD8}" type="slidenum">
              <a:rPr lang="en-CA" smtClean="0"/>
              <a:pPr/>
              <a:t>6</a:t>
            </a:fld>
            <a:endParaRPr lang="en-CA" dirty="0"/>
          </a:p>
        </p:txBody>
      </p:sp>
      <p:pic>
        <p:nvPicPr>
          <p:cNvPr id="7" name="Picture 6">
            <a:extLst>
              <a:ext uri="{FF2B5EF4-FFF2-40B4-BE49-F238E27FC236}">
                <a16:creationId xmlns:a16="http://schemas.microsoft.com/office/drawing/2014/main" id="{CE5263A7-CA0E-034F-BB44-2128926C2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54576"/>
            <a:ext cx="9144000" cy="1130808"/>
          </a:xfrm>
          <a:prstGeom prst="rect">
            <a:avLst/>
          </a:prstGeom>
        </p:spPr>
      </p:pic>
      <p:sp>
        <p:nvSpPr>
          <p:cNvPr id="8" name="Title 1">
            <a:extLst>
              <a:ext uri="{FF2B5EF4-FFF2-40B4-BE49-F238E27FC236}">
                <a16:creationId xmlns:a16="http://schemas.microsoft.com/office/drawing/2014/main" id="{10B16CF7-FF59-9248-A7D0-0DAF75304D44}"/>
              </a:ext>
            </a:extLst>
          </p:cNvPr>
          <p:cNvSpPr>
            <a:spLocks noGrp="1"/>
          </p:cNvSpPr>
          <p:nvPr>
            <p:ph type="title"/>
          </p:nvPr>
        </p:nvSpPr>
        <p:spPr>
          <a:xfrm>
            <a:off x="475781" y="896673"/>
            <a:ext cx="8229600" cy="372087"/>
          </a:xfrm>
        </p:spPr>
        <p:txBody>
          <a:bodyPr>
            <a:noAutofit/>
          </a:bodyPr>
          <a:lstStyle/>
          <a:p>
            <a:pPr algn="ctr"/>
            <a:r>
              <a:rPr lang="en-CA" sz="1400" dirty="0">
                <a:solidFill>
                  <a:srgbClr val="006600"/>
                </a:solidFill>
              </a:rPr>
              <a:t>Source: TCI Network</a:t>
            </a:r>
          </a:p>
        </p:txBody>
      </p:sp>
    </p:spTree>
    <p:extLst>
      <p:ext uri="{BB962C8B-B14F-4D97-AF65-F5344CB8AC3E}">
        <p14:creationId xmlns:p14="http://schemas.microsoft.com/office/powerpoint/2010/main" val="703058801"/>
      </p:ext>
    </p:extLst>
  </p:cSld>
  <p:clrMapOvr>
    <a:masterClrMapping/>
  </p:clrMapOvr>
  <mc:AlternateContent xmlns:mc="http://schemas.openxmlformats.org/markup-compatibility/2006" xmlns:p14="http://schemas.microsoft.com/office/powerpoint/2010/main">
    <mc:Choice Requires="p14">
      <p:transition spd="slow" p14:dur="2000" advTm="15563"/>
    </mc:Choice>
    <mc:Fallback xmlns="">
      <p:transition spd="slow" advTm="1556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3D0BE2E8-A8C9-0B4C-BB07-0E1DC8CBFC0E}"/>
              </a:ext>
            </a:extLst>
          </p:cNvPr>
          <p:cNvSpPr/>
          <p:nvPr/>
        </p:nvSpPr>
        <p:spPr>
          <a:xfrm>
            <a:off x="622580" y="260648"/>
            <a:ext cx="7898840" cy="5791066"/>
          </a:xfrm>
          <a:prstGeom prst="rect">
            <a:avLst/>
          </a:prstGeom>
          <a:blipFill>
            <a:blip r:embed="rId3" cstate="print"/>
            <a:stretch>
              <a:fillRect/>
            </a:stretch>
          </a:blipFill>
        </p:spPr>
        <p:txBody>
          <a:bodyPr wrap="square" lIns="0" tIns="0" rIns="0" bIns="0" rtlCol="0"/>
          <a:lstStyle/>
          <a:p>
            <a:endParaRPr/>
          </a:p>
        </p:txBody>
      </p:sp>
      <p:sp>
        <p:nvSpPr>
          <p:cNvPr id="4" name="Footer Placeholder 3"/>
          <p:cNvSpPr>
            <a:spLocks noGrp="1"/>
          </p:cNvSpPr>
          <p:nvPr>
            <p:ph type="ftr" sz="quarter" idx="11"/>
          </p:nvPr>
        </p:nvSpPr>
        <p:spPr/>
        <p:txBody>
          <a:bodyPr/>
          <a:lstStyle/>
          <a:p>
            <a:r>
              <a:rPr lang="en-CA"/>
              <a:t>www.bluewaterwoodalliance.com</a:t>
            </a:r>
            <a:endParaRPr lang="en-CA" dirty="0"/>
          </a:p>
        </p:txBody>
      </p:sp>
      <p:sp>
        <p:nvSpPr>
          <p:cNvPr id="5" name="Slide Number Placeholder 4"/>
          <p:cNvSpPr>
            <a:spLocks noGrp="1"/>
          </p:cNvSpPr>
          <p:nvPr>
            <p:ph type="sldNum" sz="quarter" idx="12"/>
          </p:nvPr>
        </p:nvSpPr>
        <p:spPr/>
        <p:txBody>
          <a:bodyPr/>
          <a:lstStyle/>
          <a:p>
            <a:fld id="{8F735843-A5CC-4666-82ED-931C9C522FD8}" type="slidenum">
              <a:rPr lang="en-CA" smtClean="0"/>
              <a:pPr/>
              <a:t>7</a:t>
            </a:fld>
            <a:endParaRPr lang="en-CA" dirty="0"/>
          </a:p>
        </p:txBody>
      </p:sp>
      <p:pic>
        <p:nvPicPr>
          <p:cNvPr id="7" name="Picture 6">
            <a:extLst>
              <a:ext uri="{FF2B5EF4-FFF2-40B4-BE49-F238E27FC236}">
                <a16:creationId xmlns:a16="http://schemas.microsoft.com/office/drawing/2014/main" id="{CE5263A7-CA0E-034F-BB44-2128926C2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54576"/>
            <a:ext cx="9144000" cy="1130808"/>
          </a:xfrm>
          <a:prstGeom prst="rect">
            <a:avLst/>
          </a:prstGeom>
        </p:spPr>
      </p:pic>
      <p:sp>
        <p:nvSpPr>
          <p:cNvPr id="8" name="Title 1">
            <a:extLst>
              <a:ext uri="{FF2B5EF4-FFF2-40B4-BE49-F238E27FC236}">
                <a16:creationId xmlns:a16="http://schemas.microsoft.com/office/drawing/2014/main" id="{C5BF4392-E519-B74E-9444-259CBDFEB251}"/>
              </a:ext>
            </a:extLst>
          </p:cNvPr>
          <p:cNvSpPr>
            <a:spLocks noGrp="1"/>
          </p:cNvSpPr>
          <p:nvPr>
            <p:ph type="title"/>
          </p:nvPr>
        </p:nvSpPr>
        <p:spPr>
          <a:xfrm>
            <a:off x="475781" y="824665"/>
            <a:ext cx="8229600" cy="372087"/>
          </a:xfrm>
        </p:spPr>
        <p:txBody>
          <a:bodyPr>
            <a:noAutofit/>
          </a:bodyPr>
          <a:lstStyle/>
          <a:p>
            <a:pPr algn="ctr"/>
            <a:r>
              <a:rPr lang="en-CA" sz="1400" dirty="0">
                <a:solidFill>
                  <a:srgbClr val="006600"/>
                </a:solidFill>
              </a:rPr>
              <a:t>Source: TCI Network</a:t>
            </a:r>
          </a:p>
        </p:txBody>
      </p:sp>
    </p:spTree>
    <p:extLst>
      <p:ext uri="{BB962C8B-B14F-4D97-AF65-F5344CB8AC3E}">
        <p14:creationId xmlns:p14="http://schemas.microsoft.com/office/powerpoint/2010/main" val="217762262"/>
      </p:ext>
    </p:extLst>
  </p:cSld>
  <p:clrMapOvr>
    <a:masterClrMapping/>
  </p:clrMapOvr>
  <mc:AlternateContent xmlns:mc="http://schemas.openxmlformats.org/markup-compatibility/2006" xmlns:p14="http://schemas.microsoft.com/office/powerpoint/2010/main">
    <mc:Choice Requires="p14">
      <p:transition spd="slow" p14:dur="2000" advTm="15563"/>
    </mc:Choice>
    <mc:Fallback xmlns="">
      <p:transition spd="slow" advTm="1556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291"/>
            <a:ext cx="8229600" cy="1143000"/>
          </a:xfrm>
        </p:spPr>
        <p:txBody>
          <a:bodyPr>
            <a:noAutofit/>
          </a:bodyPr>
          <a:lstStyle/>
          <a:p>
            <a:r>
              <a:rPr lang="en-CA" sz="3600" b="1" dirty="0">
                <a:solidFill>
                  <a:srgbClr val="006600"/>
                </a:solidFill>
              </a:rPr>
              <a:t>Decision Tree </a:t>
            </a:r>
            <a:r>
              <a:rPr lang="en-US" sz="3600" b="1" dirty="0"/>
              <a:t>Ontario Essential Services and SME Manufacturing</a:t>
            </a:r>
            <a:endParaRPr lang="en-CA" sz="3600" b="1" dirty="0">
              <a:solidFill>
                <a:srgbClr val="006600"/>
              </a:solidFill>
            </a:endParaRPr>
          </a:p>
        </p:txBody>
      </p:sp>
      <p:sp>
        <p:nvSpPr>
          <p:cNvPr id="3" name="Content Placeholder 2"/>
          <p:cNvSpPr>
            <a:spLocks noGrp="1"/>
          </p:cNvSpPr>
          <p:nvPr>
            <p:ph idx="1"/>
          </p:nvPr>
        </p:nvSpPr>
        <p:spPr>
          <a:xfrm>
            <a:off x="457200" y="1600200"/>
            <a:ext cx="8507288" cy="4525963"/>
          </a:xfrm>
        </p:spPr>
        <p:txBody>
          <a:bodyPr>
            <a:normAutofit/>
          </a:bodyPr>
          <a:lstStyle/>
          <a:p>
            <a:pPr marL="457200" indent="-457200">
              <a:buFont typeface="+mj-lt"/>
              <a:buAutoNum type="arabicPeriod"/>
            </a:pPr>
            <a:r>
              <a:rPr lang="en-US" sz="2200" dirty="0"/>
              <a:t>Determine if you are an essential service. You should review the legislation very carefully to determine this. The legislation is somewhat vague and open to interpretation. Some companies may find that only part of existing operations qualify while others don’t. Ensure you are aware of potential legal and safety risks.</a:t>
            </a:r>
          </a:p>
          <a:p>
            <a:pPr marL="457200" indent="-457200">
              <a:buFont typeface="+mj-lt"/>
              <a:buAutoNum type="arabicPeriod"/>
            </a:pPr>
            <a:r>
              <a:rPr lang="en-US" sz="2200" dirty="0"/>
              <a:t>If you are an essential service you’ll likely need some additional policies. The attached document provides some guidance on this.</a:t>
            </a:r>
          </a:p>
          <a:p>
            <a:pPr marL="457200" indent="-457200">
              <a:buFont typeface="+mj-lt"/>
              <a:buAutoNum type="arabicPeriod"/>
            </a:pPr>
            <a:r>
              <a:rPr lang="en-US" sz="2200" dirty="0"/>
              <a:t>Regardless of whether you are essential or not - you’ll need to completely redo your 2020 financial plan and cash flow. Very few of us will hit revenue projections that looked doable just last month. </a:t>
            </a:r>
          </a:p>
          <a:p>
            <a:endParaRPr lang="en-CA" sz="2400" dirty="0"/>
          </a:p>
        </p:txBody>
      </p:sp>
      <p:sp>
        <p:nvSpPr>
          <p:cNvPr id="4" name="Footer Placeholder 3"/>
          <p:cNvSpPr>
            <a:spLocks noGrp="1"/>
          </p:cNvSpPr>
          <p:nvPr>
            <p:ph type="ftr" sz="quarter" idx="11"/>
          </p:nvPr>
        </p:nvSpPr>
        <p:spPr/>
        <p:txBody>
          <a:bodyPr/>
          <a:lstStyle/>
          <a:p>
            <a:r>
              <a:rPr lang="en-CA"/>
              <a:t>www.bluewaterwoodalliance.com</a:t>
            </a:r>
            <a:endParaRPr lang="en-CA" dirty="0"/>
          </a:p>
        </p:txBody>
      </p:sp>
      <p:sp>
        <p:nvSpPr>
          <p:cNvPr id="5" name="Slide Number Placeholder 4"/>
          <p:cNvSpPr>
            <a:spLocks noGrp="1"/>
          </p:cNvSpPr>
          <p:nvPr>
            <p:ph type="sldNum" sz="quarter" idx="12"/>
          </p:nvPr>
        </p:nvSpPr>
        <p:spPr/>
        <p:txBody>
          <a:bodyPr/>
          <a:lstStyle/>
          <a:p>
            <a:fld id="{8F735843-A5CC-4666-82ED-931C9C522FD8}" type="slidenum">
              <a:rPr lang="en-CA" smtClean="0"/>
              <a:pPr/>
              <a:t>8</a:t>
            </a:fld>
            <a:endParaRPr lang="en-CA" dirty="0"/>
          </a:p>
        </p:txBody>
      </p:sp>
      <p:pic>
        <p:nvPicPr>
          <p:cNvPr id="7" name="Picture 6">
            <a:extLst>
              <a:ext uri="{FF2B5EF4-FFF2-40B4-BE49-F238E27FC236}">
                <a16:creationId xmlns:a16="http://schemas.microsoft.com/office/drawing/2014/main" id="{CE5263A7-CA0E-034F-BB44-2128926C2E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54576"/>
            <a:ext cx="9144000" cy="1130808"/>
          </a:xfrm>
          <a:prstGeom prst="rect">
            <a:avLst/>
          </a:prstGeom>
        </p:spPr>
      </p:pic>
      <p:sp>
        <p:nvSpPr>
          <p:cNvPr id="8" name="Title 1">
            <a:extLst>
              <a:ext uri="{FF2B5EF4-FFF2-40B4-BE49-F238E27FC236}">
                <a16:creationId xmlns:a16="http://schemas.microsoft.com/office/drawing/2014/main" id="{0736F06D-F0BF-E446-9CE4-597E01C41B41}"/>
              </a:ext>
            </a:extLst>
          </p:cNvPr>
          <p:cNvSpPr txBox="1">
            <a:spLocks/>
          </p:cNvSpPr>
          <p:nvPr/>
        </p:nvSpPr>
        <p:spPr>
          <a:xfrm>
            <a:off x="475781" y="5338345"/>
            <a:ext cx="8229600" cy="3720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CA" sz="1400" dirty="0">
                <a:solidFill>
                  <a:srgbClr val="006600"/>
                </a:solidFill>
              </a:rPr>
              <a:t>Source: </a:t>
            </a:r>
            <a:r>
              <a:rPr lang="en-CA" sz="1400" dirty="0" err="1">
                <a:solidFill>
                  <a:srgbClr val="006600"/>
                </a:solidFill>
              </a:rPr>
              <a:t>MTechHub</a:t>
            </a:r>
            <a:endParaRPr lang="en-CA" sz="1400" dirty="0">
              <a:solidFill>
                <a:srgbClr val="006600"/>
              </a:solidFill>
            </a:endParaRPr>
          </a:p>
        </p:txBody>
      </p:sp>
    </p:spTree>
    <p:extLst>
      <p:ext uri="{BB962C8B-B14F-4D97-AF65-F5344CB8AC3E}">
        <p14:creationId xmlns:p14="http://schemas.microsoft.com/office/powerpoint/2010/main" val="3506424787"/>
      </p:ext>
    </p:extLst>
  </p:cSld>
  <p:clrMapOvr>
    <a:masterClrMapping/>
  </p:clrMapOvr>
  <mc:AlternateContent xmlns:mc="http://schemas.openxmlformats.org/markup-compatibility/2006" xmlns:p14="http://schemas.microsoft.com/office/powerpoint/2010/main">
    <mc:Choice Requires="p14">
      <p:transition spd="slow" p14:dur="2000" advTm="15563"/>
    </mc:Choice>
    <mc:Fallback xmlns="">
      <p:transition spd="slow" advTm="1556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291"/>
            <a:ext cx="8229600" cy="1143000"/>
          </a:xfrm>
        </p:spPr>
        <p:txBody>
          <a:bodyPr>
            <a:noAutofit/>
          </a:bodyPr>
          <a:lstStyle/>
          <a:p>
            <a:r>
              <a:rPr lang="en-CA" sz="3600" b="1" dirty="0">
                <a:solidFill>
                  <a:srgbClr val="006600"/>
                </a:solidFill>
              </a:rPr>
              <a:t>Decision Tree </a:t>
            </a:r>
            <a:r>
              <a:rPr lang="en-US" sz="3600" b="1" dirty="0"/>
              <a:t>Ontario Essential Services and SME Manufacturing</a:t>
            </a:r>
            <a:endParaRPr lang="en-CA" sz="3600" b="1" dirty="0">
              <a:solidFill>
                <a:srgbClr val="006600"/>
              </a:solidFill>
            </a:endParaRPr>
          </a:p>
        </p:txBody>
      </p:sp>
      <p:sp>
        <p:nvSpPr>
          <p:cNvPr id="3" name="Content Placeholder 2"/>
          <p:cNvSpPr>
            <a:spLocks noGrp="1"/>
          </p:cNvSpPr>
          <p:nvPr>
            <p:ph idx="1"/>
          </p:nvPr>
        </p:nvSpPr>
        <p:spPr>
          <a:xfrm>
            <a:off x="457200" y="1600200"/>
            <a:ext cx="8507288" cy="4525963"/>
          </a:xfrm>
        </p:spPr>
        <p:txBody>
          <a:bodyPr>
            <a:normAutofit/>
          </a:bodyPr>
          <a:lstStyle/>
          <a:p>
            <a:pPr marL="457200" indent="-457200">
              <a:buAutoNum type="arabicPeriod" startAt="4"/>
            </a:pPr>
            <a:r>
              <a:rPr lang="en-US" sz="2000" dirty="0"/>
              <a:t>Carefully review head counts along with discretionary operating and capital   expenditures.</a:t>
            </a:r>
          </a:p>
          <a:p>
            <a:pPr marL="457200" indent="-457200">
              <a:buAutoNum type="arabicPeriod" startAt="5"/>
            </a:pPr>
            <a:r>
              <a:rPr lang="en-US" sz="2000" dirty="0"/>
              <a:t>Some of your competition won’t survive this. Protect your balance sheets to                ensure you can accelerate growth when the epidemic ends (And it will!).</a:t>
            </a:r>
          </a:p>
          <a:p>
            <a:pPr marL="457200" indent="-457200">
              <a:buAutoNum type="arabicPeriod" startAt="5"/>
            </a:pPr>
            <a:r>
              <a:rPr lang="en-US" sz="2000" dirty="0"/>
              <a:t>Ensure you have technology in place to support secure and effective work  from home capabilities for applicable staff.</a:t>
            </a:r>
          </a:p>
          <a:p>
            <a:pPr marL="457200" indent="-457200">
              <a:buAutoNum type="arabicPeriod" startAt="5"/>
            </a:pPr>
            <a:r>
              <a:rPr lang="en-US" sz="2000" dirty="0"/>
              <a:t>Replace printed cheques with electronic funds transfer for customers and suppliers. This saves you $ and reduces employee trips to the office and bank.</a:t>
            </a:r>
          </a:p>
          <a:p>
            <a:pPr marL="457200" indent="-457200">
              <a:buAutoNum type="arabicPeriod" startAt="5"/>
            </a:pPr>
            <a:r>
              <a:rPr lang="en-US" sz="2000" dirty="0"/>
              <a:t>Office staff should have some time freed up for continuous improvement on business processes.</a:t>
            </a:r>
          </a:p>
          <a:p>
            <a:endParaRPr lang="en-CA" sz="2000" dirty="0"/>
          </a:p>
        </p:txBody>
      </p:sp>
      <p:sp>
        <p:nvSpPr>
          <p:cNvPr id="4" name="Footer Placeholder 3"/>
          <p:cNvSpPr>
            <a:spLocks noGrp="1"/>
          </p:cNvSpPr>
          <p:nvPr>
            <p:ph type="ftr" sz="quarter" idx="11"/>
          </p:nvPr>
        </p:nvSpPr>
        <p:spPr/>
        <p:txBody>
          <a:bodyPr/>
          <a:lstStyle/>
          <a:p>
            <a:r>
              <a:rPr lang="en-CA"/>
              <a:t>www.bluewaterwoodalliance.com</a:t>
            </a:r>
            <a:endParaRPr lang="en-CA" dirty="0"/>
          </a:p>
        </p:txBody>
      </p:sp>
      <p:sp>
        <p:nvSpPr>
          <p:cNvPr id="5" name="Slide Number Placeholder 4"/>
          <p:cNvSpPr>
            <a:spLocks noGrp="1"/>
          </p:cNvSpPr>
          <p:nvPr>
            <p:ph type="sldNum" sz="quarter" idx="12"/>
          </p:nvPr>
        </p:nvSpPr>
        <p:spPr/>
        <p:txBody>
          <a:bodyPr/>
          <a:lstStyle/>
          <a:p>
            <a:fld id="{8F735843-A5CC-4666-82ED-931C9C522FD8}" type="slidenum">
              <a:rPr lang="en-CA" smtClean="0"/>
              <a:pPr/>
              <a:t>9</a:t>
            </a:fld>
            <a:endParaRPr lang="en-CA" dirty="0"/>
          </a:p>
        </p:txBody>
      </p:sp>
      <p:pic>
        <p:nvPicPr>
          <p:cNvPr id="7" name="Picture 6">
            <a:extLst>
              <a:ext uri="{FF2B5EF4-FFF2-40B4-BE49-F238E27FC236}">
                <a16:creationId xmlns:a16="http://schemas.microsoft.com/office/drawing/2014/main" id="{CE5263A7-CA0E-034F-BB44-2128926C2E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54576"/>
            <a:ext cx="9144000" cy="1130808"/>
          </a:xfrm>
          <a:prstGeom prst="rect">
            <a:avLst/>
          </a:prstGeom>
        </p:spPr>
      </p:pic>
      <p:sp>
        <p:nvSpPr>
          <p:cNvPr id="8" name="Title 1">
            <a:extLst>
              <a:ext uri="{FF2B5EF4-FFF2-40B4-BE49-F238E27FC236}">
                <a16:creationId xmlns:a16="http://schemas.microsoft.com/office/drawing/2014/main" id="{0736F06D-F0BF-E446-9CE4-597E01C41B41}"/>
              </a:ext>
            </a:extLst>
          </p:cNvPr>
          <p:cNvSpPr txBox="1">
            <a:spLocks/>
          </p:cNvSpPr>
          <p:nvPr/>
        </p:nvSpPr>
        <p:spPr>
          <a:xfrm>
            <a:off x="475781" y="5338345"/>
            <a:ext cx="8229600" cy="37208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en-CA" sz="1400" dirty="0">
                <a:solidFill>
                  <a:srgbClr val="006600"/>
                </a:solidFill>
              </a:rPr>
              <a:t>Source: </a:t>
            </a:r>
            <a:r>
              <a:rPr lang="en-CA" sz="1400" dirty="0" err="1">
                <a:solidFill>
                  <a:srgbClr val="006600"/>
                </a:solidFill>
              </a:rPr>
              <a:t>MTechHub</a:t>
            </a:r>
            <a:endParaRPr lang="en-CA" sz="1400" dirty="0">
              <a:solidFill>
                <a:srgbClr val="006600"/>
              </a:solidFill>
            </a:endParaRPr>
          </a:p>
        </p:txBody>
      </p:sp>
    </p:spTree>
    <p:extLst>
      <p:ext uri="{BB962C8B-B14F-4D97-AF65-F5344CB8AC3E}">
        <p14:creationId xmlns:p14="http://schemas.microsoft.com/office/powerpoint/2010/main" val="1285174221"/>
      </p:ext>
    </p:extLst>
  </p:cSld>
  <p:clrMapOvr>
    <a:masterClrMapping/>
  </p:clrMapOvr>
  <mc:AlternateContent xmlns:mc="http://schemas.openxmlformats.org/markup-compatibility/2006" xmlns:p14="http://schemas.microsoft.com/office/powerpoint/2010/main">
    <mc:Choice Requires="p14">
      <p:transition spd="slow" p14:dur="2000" advTm="15563"/>
    </mc:Choice>
    <mc:Fallback xmlns="">
      <p:transition spd="slow" advTm="15563"/>
    </mc:Fallback>
  </mc:AlternateContent>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120421</TotalTime>
  <Words>1381</Words>
  <Application>Microsoft Office PowerPoint</Application>
  <PresentationFormat>On-screen Show (4:3)</PresentationFormat>
  <Paragraphs>148</Paragraphs>
  <Slides>20</Slides>
  <Notes>18</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20</vt:i4>
      </vt:variant>
    </vt:vector>
  </HeadingPairs>
  <TitlesOfParts>
    <vt:vector size="25" baseType="lpstr">
      <vt:lpstr>Arial</vt:lpstr>
      <vt:lpstr>Calibri</vt:lpstr>
      <vt:lpstr>1_Custom Design</vt:lpstr>
      <vt:lpstr>2_Custom Design</vt:lpstr>
      <vt:lpstr>Custom Design</vt:lpstr>
      <vt:lpstr>PowerPoint Presentation</vt:lpstr>
      <vt:lpstr>Welcome all!  BWA Online Roundtable Event! First for the wood industry in Canada to deal with COVID19</vt:lpstr>
      <vt:lpstr>Welcome all!  BWA Online Roundtable Event! First for the wood industry in Canada to deal with COVID19</vt:lpstr>
      <vt:lpstr>Source: TCI Network</vt:lpstr>
      <vt:lpstr>Source: TCI Network</vt:lpstr>
      <vt:lpstr>Source: TCI Network</vt:lpstr>
      <vt:lpstr>Source: TCI Network</vt:lpstr>
      <vt:lpstr>Decision Tree Ontario Essential Services and SME Manufacturing</vt:lpstr>
      <vt:lpstr>Decision Tree Ontario Essential Services and SME Manufacturing</vt:lpstr>
      <vt:lpstr>Guideline for Ontario Essential Services and SME Manufacturing</vt:lpstr>
      <vt:lpstr>Guideline for Ontario Essential Services and SME Manufacturing</vt:lpstr>
      <vt:lpstr>Guideline for Ontario Essential Services and SME Manufacturing (Continued)</vt:lpstr>
      <vt:lpstr>Guideline for Ontario Essential Services and SME Manufacturing (End)v</vt:lpstr>
      <vt:lpstr>Source: TCI Network</vt:lpstr>
      <vt:lpstr>Source: TCI Network</vt:lpstr>
      <vt:lpstr>Online Resources</vt:lpstr>
      <vt:lpstr>Online Resources</vt:lpstr>
      <vt:lpstr>Online Resources</vt:lpstr>
      <vt:lpstr>Response Programs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SGmeiner</dc:creator>
  <cp:lastModifiedBy>Mike Baker - Bluewater Wood Alliance</cp:lastModifiedBy>
  <cp:revision>440</cp:revision>
  <cp:lastPrinted>2019-10-17T17:23:29Z</cp:lastPrinted>
  <dcterms:created xsi:type="dcterms:W3CDTF">2011-04-15T19:59:25Z</dcterms:created>
  <dcterms:modified xsi:type="dcterms:W3CDTF">2020-03-31T15:32:09Z</dcterms:modified>
</cp:coreProperties>
</file>